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Classic Bold" charset="1" panose="00000800000000000000"/>
      <p:regular r:id="rId17"/>
    </p:embeddedFont>
    <p:embeddedFont>
      <p:font typeface="Montserrat" charset="1" panose="00000500000000000000"/>
      <p:regular r:id="rId18"/>
    </p:embeddedFont>
    <p:embeddedFont>
      <p:font typeface="Montserrat Classic" charset="1" panose="00000500000000000000"/>
      <p:regular r:id="rId19"/>
    </p:embeddedFont>
    <p:embeddedFont>
      <p:font typeface="Montserrat Bold" charset="1" panose="000008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gif" Type="http://schemas.openxmlformats.org/officeDocument/2006/relationships/image"/><Relationship Id="rId5" Target="https://atlan.com/data-governance-framework/?ref=/dama-dmbok-framework/"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33856" y="-940171"/>
            <a:ext cx="8746495" cy="12167343"/>
            <a:chOff x="0" y="0"/>
            <a:chExt cx="2303604" cy="3204568"/>
          </a:xfrm>
        </p:grpSpPr>
        <p:sp>
          <p:nvSpPr>
            <p:cNvPr name="Freeform 4" id="4"/>
            <p:cNvSpPr/>
            <p:nvPr/>
          </p:nvSpPr>
          <p:spPr>
            <a:xfrm flipH="false" flipV="false" rot="0">
              <a:off x="0" y="0"/>
              <a:ext cx="2303604" cy="3204568"/>
            </a:xfrm>
            <a:custGeom>
              <a:avLst/>
              <a:gdLst/>
              <a:ahLst/>
              <a:cxnLst/>
              <a:rect r="r" b="b" t="t" l="l"/>
              <a:pathLst>
                <a:path h="3204568" w="2303604">
                  <a:moveTo>
                    <a:pt x="0" y="0"/>
                  </a:moveTo>
                  <a:lnTo>
                    <a:pt x="2303604" y="0"/>
                  </a:lnTo>
                  <a:lnTo>
                    <a:pt x="2303604" y="3204568"/>
                  </a:lnTo>
                  <a:lnTo>
                    <a:pt x="0" y="3204568"/>
                  </a:lnTo>
                  <a:close/>
                </a:path>
              </a:pathLst>
            </a:custGeom>
            <a:solidFill>
              <a:srgbClr val="FFFFFF"/>
            </a:solidFill>
          </p:spPr>
        </p:sp>
        <p:sp>
          <p:nvSpPr>
            <p:cNvPr name="TextBox 5" id="5"/>
            <p:cNvSpPr txBox="true"/>
            <p:nvPr/>
          </p:nvSpPr>
          <p:spPr>
            <a:xfrm>
              <a:off x="0" y="-47625"/>
              <a:ext cx="2303604" cy="325219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4293567" y="3600450"/>
            <a:ext cx="10287000" cy="3086100"/>
          </a:xfrm>
          <a:custGeom>
            <a:avLst/>
            <a:gdLst/>
            <a:ahLst/>
            <a:cxnLst/>
            <a:rect r="r" b="b" t="t" l="l"/>
            <a:pathLst>
              <a:path h="3086100" w="10287000">
                <a:moveTo>
                  <a:pt x="0" y="0"/>
                </a:moveTo>
                <a:lnTo>
                  <a:pt x="10287000" y="0"/>
                </a:lnTo>
                <a:lnTo>
                  <a:pt x="10287000" y="3086100"/>
                </a:lnTo>
                <a:lnTo>
                  <a:pt x="0" y="3086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149728" y="5688500"/>
            <a:ext cx="3194581" cy="4114800"/>
          </a:xfrm>
          <a:custGeom>
            <a:avLst/>
            <a:gdLst/>
            <a:ahLst/>
            <a:cxnLst/>
            <a:rect r="r" b="b" t="t" l="l"/>
            <a:pathLst>
              <a:path h="4114800" w="3194581">
                <a:moveTo>
                  <a:pt x="0" y="0"/>
                </a:moveTo>
                <a:lnTo>
                  <a:pt x="3194581" y="0"/>
                </a:lnTo>
                <a:lnTo>
                  <a:pt x="319458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582927" y="245000"/>
            <a:ext cx="1438657" cy="143865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23771" y="0"/>
                  </a:moveTo>
                  <a:lnTo>
                    <a:pt x="689029" y="0"/>
                  </a:lnTo>
                  <a:cubicBezTo>
                    <a:pt x="757386" y="0"/>
                    <a:pt x="812800" y="55414"/>
                    <a:pt x="812800" y="123771"/>
                  </a:cubicBezTo>
                  <a:lnTo>
                    <a:pt x="812800" y="689029"/>
                  </a:lnTo>
                  <a:cubicBezTo>
                    <a:pt x="812800" y="757386"/>
                    <a:pt x="757386" y="812800"/>
                    <a:pt x="689029" y="812800"/>
                  </a:cubicBezTo>
                  <a:lnTo>
                    <a:pt x="123771" y="812800"/>
                  </a:lnTo>
                  <a:cubicBezTo>
                    <a:pt x="55414" y="812800"/>
                    <a:pt x="0" y="757386"/>
                    <a:pt x="0" y="689029"/>
                  </a:cubicBezTo>
                  <a:lnTo>
                    <a:pt x="0" y="123771"/>
                  </a:lnTo>
                  <a:cubicBezTo>
                    <a:pt x="0" y="55414"/>
                    <a:pt x="55414" y="0"/>
                    <a:pt x="123771" y="0"/>
                  </a:cubicBezTo>
                  <a:close/>
                </a:path>
              </a:pathLst>
            </a:custGeom>
            <a:blipFill>
              <a:blip r:embed="rId7"/>
              <a:stretch>
                <a:fillRect l="-38988" t="0" r="-38988" b="0"/>
              </a:stretch>
            </a:blipFill>
          </p:spPr>
        </p:sp>
      </p:grpSp>
      <p:sp>
        <p:nvSpPr>
          <p:cNvPr name="TextBox 10" id="10"/>
          <p:cNvSpPr txBox="true"/>
          <p:nvPr/>
        </p:nvSpPr>
        <p:spPr>
          <a:xfrm rot="0">
            <a:off x="2878835" y="2193037"/>
            <a:ext cx="6930950" cy="1513885"/>
          </a:xfrm>
          <a:prstGeom prst="rect">
            <a:avLst/>
          </a:prstGeom>
        </p:spPr>
        <p:txBody>
          <a:bodyPr anchor="t" rtlCol="false" tIns="0" lIns="0" bIns="0" rIns="0">
            <a:spAutoFit/>
          </a:bodyPr>
          <a:lstStyle/>
          <a:p>
            <a:pPr algn="l">
              <a:lnSpc>
                <a:spcPts val="11991"/>
              </a:lnSpc>
            </a:pPr>
            <a:r>
              <a:rPr lang="en-US" sz="9992" spc="359">
                <a:solidFill>
                  <a:srgbClr val="006BB6"/>
                </a:solidFill>
                <a:latin typeface="Montserrat Classic Bold"/>
                <a:ea typeface="Montserrat Classic Bold"/>
                <a:cs typeface="Montserrat Classic Bold"/>
                <a:sym typeface="Montserrat Classic Bold"/>
              </a:rPr>
              <a:t>DATA</a:t>
            </a:r>
          </a:p>
        </p:txBody>
      </p:sp>
      <p:sp>
        <p:nvSpPr>
          <p:cNvPr name="TextBox 11" id="11"/>
          <p:cNvSpPr txBox="true"/>
          <p:nvPr/>
        </p:nvSpPr>
        <p:spPr>
          <a:xfrm rot="0">
            <a:off x="198783" y="3945425"/>
            <a:ext cx="13751849" cy="1495425"/>
          </a:xfrm>
          <a:prstGeom prst="rect">
            <a:avLst/>
          </a:prstGeom>
        </p:spPr>
        <p:txBody>
          <a:bodyPr anchor="t" rtlCol="false" tIns="0" lIns="0" bIns="0" rIns="0">
            <a:spAutoFit/>
          </a:bodyPr>
          <a:lstStyle/>
          <a:p>
            <a:pPr algn="l">
              <a:lnSpc>
                <a:spcPts val="11712"/>
              </a:lnSpc>
            </a:pPr>
            <a:r>
              <a:rPr lang="en-US" sz="9760" spc="68">
                <a:solidFill>
                  <a:srgbClr val="08377C"/>
                </a:solidFill>
                <a:latin typeface="Montserrat Classic Bold"/>
                <a:ea typeface="Montserrat Classic Bold"/>
                <a:cs typeface="Montserrat Classic Bold"/>
                <a:sym typeface="Montserrat Classic Bold"/>
              </a:rPr>
              <a:t>GOVERNANCE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6918472" y="-2164970"/>
            <a:ext cx="17527781" cy="8795759"/>
          </a:xfrm>
          <a:custGeom>
            <a:avLst/>
            <a:gdLst/>
            <a:ahLst/>
            <a:cxnLst/>
            <a:rect r="r" b="b" t="t" l="l"/>
            <a:pathLst>
              <a:path h="8795759" w="17527781">
                <a:moveTo>
                  <a:pt x="0" y="0"/>
                </a:moveTo>
                <a:lnTo>
                  <a:pt x="17527780" y="0"/>
                </a:lnTo>
                <a:lnTo>
                  <a:pt x="17527780" y="8795759"/>
                </a:lnTo>
                <a:lnTo>
                  <a:pt x="0" y="8795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5846255" y="1305023"/>
            <a:ext cx="8936316" cy="809625"/>
          </a:xfrm>
          <a:prstGeom prst="rect">
            <a:avLst/>
          </a:prstGeom>
        </p:spPr>
        <p:txBody>
          <a:bodyPr anchor="t" rtlCol="false" tIns="0" lIns="0" bIns="0" rIns="0">
            <a:spAutoFit/>
          </a:bodyPr>
          <a:lstStyle/>
          <a:p>
            <a:pPr algn="just" marL="0" indent="0" lvl="0">
              <a:lnSpc>
                <a:spcPts val="6448"/>
              </a:lnSpc>
              <a:spcBef>
                <a:spcPct val="0"/>
              </a:spcBef>
            </a:pPr>
            <a:r>
              <a:rPr lang="en-US" sz="5373" spc="193" strike="noStrike" u="none">
                <a:solidFill>
                  <a:srgbClr val="2A2E3A"/>
                </a:solidFill>
                <a:latin typeface="Montserrat Classic Bold"/>
                <a:ea typeface="Montserrat Classic Bold"/>
                <a:cs typeface="Montserrat Classic Bold"/>
                <a:sym typeface="Montserrat Classic Bold"/>
              </a:rPr>
              <a:t>Our Team</a:t>
            </a:r>
          </a:p>
        </p:txBody>
      </p:sp>
      <p:sp>
        <p:nvSpPr>
          <p:cNvPr name="TextBox 4" id="4"/>
          <p:cNvSpPr txBox="true"/>
          <p:nvPr/>
        </p:nvSpPr>
        <p:spPr>
          <a:xfrm rot="0">
            <a:off x="4134376" y="6927415"/>
            <a:ext cx="1711878" cy="367466"/>
          </a:xfrm>
          <a:prstGeom prst="rect">
            <a:avLst/>
          </a:prstGeom>
        </p:spPr>
        <p:txBody>
          <a:bodyPr anchor="t" rtlCol="false" tIns="0" lIns="0" bIns="0" rIns="0">
            <a:spAutoFit/>
          </a:bodyPr>
          <a:lstStyle/>
          <a:p>
            <a:pPr algn="l">
              <a:lnSpc>
                <a:spcPts val="3144"/>
              </a:lnSpc>
            </a:pPr>
            <a:r>
              <a:rPr lang="en-US" sz="1747">
                <a:solidFill>
                  <a:srgbClr val="FFFFFF"/>
                </a:solidFill>
                <a:latin typeface="Montserrat Bold"/>
                <a:ea typeface="Montserrat Bold"/>
                <a:cs typeface="Montserrat Bold"/>
                <a:sym typeface="Montserrat Bold"/>
              </a:rPr>
              <a:t>Aaron Loeb</a:t>
            </a:r>
          </a:p>
        </p:txBody>
      </p:sp>
      <p:sp>
        <p:nvSpPr>
          <p:cNvPr name="AutoShape 5" id="5"/>
          <p:cNvSpPr/>
          <p:nvPr/>
        </p:nvSpPr>
        <p:spPr>
          <a:xfrm>
            <a:off x="3942650" y="7603903"/>
            <a:ext cx="855939" cy="0"/>
          </a:xfrm>
          <a:prstGeom prst="line">
            <a:avLst/>
          </a:prstGeom>
          <a:ln cap="flat" w="9525">
            <a:solidFill>
              <a:srgbClr val="FFFFFF"/>
            </a:solidFill>
            <a:prstDash val="solid"/>
            <a:headEnd type="none" len="sm" w="sm"/>
            <a:tailEnd type="none" len="sm" w="sm"/>
          </a:ln>
        </p:spPr>
      </p:sp>
      <p:sp>
        <p:nvSpPr>
          <p:cNvPr name="TextBox 6" id="6"/>
          <p:cNvSpPr txBox="true"/>
          <p:nvPr/>
        </p:nvSpPr>
        <p:spPr>
          <a:xfrm rot="0">
            <a:off x="7572228" y="7324506"/>
            <a:ext cx="2296950" cy="209638"/>
          </a:xfrm>
          <a:prstGeom prst="rect">
            <a:avLst/>
          </a:prstGeom>
        </p:spPr>
        <p:txBody>
          <a:bodyPr anchor="t" rtlCol="false" tIns="0" lIns="0" bIns="0" rIns="0">
            <a:spAutoFit/>
          </a:bodyPr>
          <a:lstStyle/>
          <a:p>
            <a:pPr algn="l" marL="0" indent="0" lvl="0">
              <a:lnSpc>
                <a:spcPts val="1782"/>
              </a:lnSpc>
              <a:spcBef>
                <a:spcPct val="0"/>
              </a:spcBef>
            </a:pPr>
            <a:r>
              <a:rPr lang="en-US" sz="1273" spc="28">
                <a:solidFill>
                  <a:srgbClr val="FFFFFF"/>
                </a:solidFill>
                <a:latin typeface="Montserrat"/>
                <a:ea typeface="Montserrat"/>
                <a:cs typeface="Montserrat"/>
                <a:sym typeface="Montserrat"/>
              </a:rPr>
              <a:t>Marketing Manager</a:t>
            </a:r>
          </a:p>
        </p:txBody>
      </p:sp>
      <p:sp>
        <p:nvSpPr>
          <p:cNvPr name="AutoShape 7" id="7"/>
          <p:cNvSpPr/>
          <p:nvPr/>
        </p:nvSpPr>
        <p:spPr>
          <a:xfrm>
            <a:off x="7377987" y="7603903"/>
            <a:ext cx="855939" cy="0"/>
          </a:xfrm>
          <a:prstGeom prst="line">
            <a:avLst/>
          </a:prstGeom>
          <a:ln cap="flat" w="9525">
            <a:solidFill>
              <a:srgbClr val="FFFFFF"/>
            </a:solidFill>
            <a:prstDash val="solid"/>
            <a:headEnd type="none" len="sm" w="sm"/>
            <a:tailEnd type="none" len="sm" w="sm"/>
          </a:ln>
        </p:spPr>
      </p:sp>
      <p:grpSp>
        <p:nvGrpSpPr>
          <p:cNvPr name="Group 8" id="8"/>
          <p:cNvGrpSpPr/>
          <p:nvPr/>
        </p:nvGrpSpPr>
        <p:grpSpPr>
          <a:xfrm rot="0">
            <a:off x="17259300" y="-632682"/>
            <a:ext cx="1265364" cy="126536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8377C">
                    <a:alpha val="86000"/>
                  </a:srgbClr>
                </a:gs>
                <a:gs pos="50000">
                  <a:srgbClr val="006BB6">
                    <a:alpha val="86000"/>
                  </a:srgbClr>
                </a:gs>
                <a:gs pos="100000">
                  <a:srgbClr val="C9E9FF">
                    <a:alpha val="86000"/>
                  </a:srgbClr>
                </a:gs>
              </a:gsLst>
              <a:lin ang="2700000"/>
            </a:gradFill>
            <a:ln cap="sq">
              <a:no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4990316" y="1461703"/>
            <a:ext cx="496266" cy="49626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8377C">
                    <a:alpha val="86000"/>
                  </a:srgbClr>
                </a:gs>
                <a:gs pos="50000">
                  <a:srgbClr val="006BB6">
                    <a:alpha val="86000"/>
                  </a:srgbClr>
                </a:gs>
                <a:gs pos="100000">
                  <a:srgbClr val="C9E9FF">
                    <a:alpha val="86000"/>
                  </a:srgbClr>
                </a:gs>
              </a:gsLst>
              <a:lin ang="2700000"/>
            </a:gra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4285462" y="3317549"/>
            <a:ext cx="11156483" cy="3314591"/>
          </a:xfrm>
          <a:prstGeom prst="rect">
            <a:avLst/>
          </a:prstGeom>
        </p:spPr>
        <p:txBody>
          <a:bodyPr anchor="t" rtlCol="false" tIns="0" lIns="0" bIns="0" rIns="0">
            <a:spAutoFit/>
          </a:bodyPr>
          <a:lstStyle/>
          <a:p>
            <a:pPr algn="l" marL="810554" indent="-405277" lvl="1">
              <a:lnSpc>
                <a:spcPts val="5256"/>
              </a:lnSpc>
              <a:buFont typeface="Arial"/>
              <a:buChar char="•"/>
            </a:pPr>
            <a:r>
              <a:rPr lang="en-US" sz="3754" spc="82">
                <a:solidFill>
                  <a:srgbClr val="000000"/>
                </a:solidFill>
                <a:latin typeface="Montserrat Classic"/>
                <a:ea typeface="Montserrat Classic"/>
                <a:cs typeface="Montserrat Classic"/>
                <a:sym typeface="Montserrat Classic"/>
              </a:rPr>
              <a:t>Abdulrahman Mohammed Farag</a:t>
            </a:r>
          </a:p>
          <a:p>
            <a:pPr algn="l" marL="810554" indent="-405277" lvl="1">
              <a:lnSpc>
                <a:spcPts val="5256"/>
              </a:lnSpc>
              <a:buFont typeface="Arial"/>
              <a:buChar char="•"/>
            </a:pPr>
            <a:r>
              <a:rPr lang="en-US" sz="3754" spc="82">
                <a:solidFill>
                  <a:srgbClr val="000000"/>
                </a:solidFill>
                <a:latin typeface="Montserrat Classic"/>
                <a:ea typeface="Montserrat Classic"/>
                <a:cs typeface="Montserrat Classic"/>
                <a:sym typeface="Montserrat Classic"/>
              </a:rPr>
              <a:t>Ahmed Mahmoud Abdel-Azim</a:t>
            </a:r>
          </a:p>
          <a:p>
            <a:pPr algn="l" marL="810554" indent="-405277" lvl="1">
              <a:lnSpc>
                <a:spcPts val="5256"/>
              </a:lnSpc>
              <a:buFont typeface="Arial"/>
              <a:buChar char="•"/>
            </a:pPr>
            <a:r>
              <a:rPr lang="en-US" sz="3754" spc="82">
                <a:solidFill>
                  <a:srgbClr val="000000"/>
                </a:solidFill>
                <a:latin typeface="Montserrat Classic"/>
                <a:ea typeface="Montserrat Classic"/>
                <a:cs typeface="Montserrat Classic"/>
                <a:sym typeface="Montserrat Classic"/>
              </a:rPr>
              <a:t>Ahmed Ashraf Zidan</a:t>
            </a:r>
          </a:p>
          <a:p>
            <a:pPr algn="l" marL="810554" indent="-405277" lvl="1">
              <a:lnSpc>
                <a:spcPts val="5256"/>
              </a:lnSpc>
              <a:buFont typeface="Arial"/>
              <a:buChar char="•"/>
            </a:pPr>
            <a:r>
              <a:rPr lang="en-US" sz="3754" spc="82">
                <a:solidFill>
                  <a:srgbClr val="000000"/>
                </a:solidFill>
                <a:latin typeface="Montserrat Classic"/>
                <a:ea typeface="Montserrat Classic"/>
                <a:cs typeface="Montserrat Classic"/>
                <a:sym typeface="Montserrat Classic"/>
              </a:rPr>
              <a:t>Nora  Alaa Mahoumd</a:t>
            </a:r>
          </a:p>
          <a:p>
            <a:pPr algn="l" marL="810554" indent="-405277" lvl="1">
              <a:lnSpc>
                <a:spcPts val="5256"/>
              </a:lnSpc>
              <a:buFont typeface="Arial"/>
              <a:buChar char="•"/>
            </a:pPr>
            <a:r>
              <a:rPr lang="en-US" sz="3754" spc="82">
                <a:solidFill>
                  <a:srgbClr val="000000"/>
                </a:solidFill>
                <a:latin typeface="Montserrat Classic"/>
                <a:ea typeface="Montserrat Classic"/>
                <a:cs typeface="Montserrat Classic"/>
                <a:sym typeface="Montserrat Classic"/>
              </a:rPr>
              <a:t>Hend Mahmoud Abu Elella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70626" y="6157384"/>
            <a:ext cx="13394412" cy="2504568"/>
          </a:xfrm>
          <a:prstGeom prst="rect">
            <a:avLst/>
          </a:prstGeom>
        </p:spPr>
        <p:txBody>
          <a:bodyPr anchor="t" rtlCol="false" tIns="0" lIns="0" bIns="0" rIns="0">
            <a:spAutoFit/>
          </a:bodyPr>
          <a:lstStyle/>
          <a:p>
            <a:pPr algn="l" marL="0" indent="0" lvl="0">
              <a:lnSpc>
                <a:spcPts val="9873"/>
              </a:lnSpc>
              <a:spcBef>
                <a:spcPct val="0"/>
              </a:spcBef>
            </a:pPr>
            <a:r>
              <a:rPr lang="en-US" sz="8227" spc="296">
                <a:solidFill>
                  <a:srgbClr val="2A2E3A"/>
                </a:solidFill>
                <a:latin typeface="Montserrat Classic Bold"/>
                <a:ea typeface="Montserrat Classic Bold"/>
                <a:cs typeface="Montserrat Classic Bold"/>
                <a:sym typeface="Montserrat Classic Bold"/>
              </a:rPr>
              <a:t>Thank you for your attention!</a:t>
            </a:r>
          </a:p>
        </p:txBody>
      </p:sp>
      <p:sp>
        <p:nvSpPr>
          <p:cNvPr name="Freeform 3" id="3"/>
          <p:cNvSpPr/>
          <p:nvPr/>
        </p:nvSpPr>
        <p:spPr>
          <a:xfrm flipH="false" flipV="false" rot="5400000">
            <a:off x="8365683" y="-899719"/>
            <a:ext cx="14626818" cy="8111235"/>
          </a:xfrm>
          <a:custGeom>
            <a:avLst/>
            <a:gdLst/>
            <a:ahLst/>
            <a:cxnLst/>
            <a:rect r="r" b="b" t="t" l="l"/>
            <a:pathLst>
              <a:path h="8111235" w="14626818">
                <a:moveTo>
                  <a:pt x="0" y="0"/>
                </a:moveTo>
                <a:lnTo>
                  <a:pt x="14626819" y="0"/>
                </a:lnTo>
                <a:lnTo>
                  <a:pt x="14626819" y="8111236"/>
                </a:lnTo>
                <a:lnTo>
                  <a:pt x="0" y="8111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736407" y="1384703"/>
            <a:ext cx="9663438" cy="3542392"/>
          </a:xfrm>
          <a:custGeom>
            <a:avLst/>
            <a:gdLst/>
            <a:ahLst/>
            <a:cxnLst/>
            <a:rect r="r" b="b" t="t" l="l"/>
            <a:pathLst>
              <a:path h="3542392" w="9663438">
                <a:moveTo>
                  <a:pt x="0" y="0"/>
                </a:moveTo>
                <a:lnTo>
                  <a:pt x="9663437" y="0"/>
                </a:lnTo>
                <a:lnTo>
                  <a:pt x="9663437" y="3542392"/>
                </a:lnTo>
                <a:lnTo>
                  <a:pt x="0" y="3542392"/>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46248" y="4412877"/>
            <a:ext cx="526554" cy="532663"/>
            <a:chOff x="0" y="0"/>
            <a:chExt cx="119806" cy="121196"/>
          </a:xfrm>
        </p:grpSpPr>
        <p:sp>
          <p:nvSpPr>
            <p:cNvPr name="Freeform 3" id="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08377C"/>
            </a:solidFill>
          </p:spPr>
        </p:sp>
        <p:sp>
          <p:nvSpPr>
            <p:cNvPr name="TextBox 4" id="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FFFFFF"/>
                  </a:solidFill>
                  <a:latin typeface="Montserrat Classic Bold"/>
                  <a:ea typeface="Montserrat Classic Bold"/>
                  <a:cs typeface="Montserrat Classic Bold"/>
                  <a:sym typeface="Montserrat Classic Bold"/>
                </a:rPr>
                <a:t>01</a:t>
              </a:r>
            </a:p>
          </p:txBody>
        </p:sp>
      </p:grpSp>
      <p:grpSp>
        <p:nvGrpSpPr>
          <p:cNvPr name="Group 5" id="5"/>
          <p:cNvGrpSpPr/>
          <p:nvPr/>
        </p:nvGrpSpPr>
        <p:grpSpPr>
          <a:xfrm rot="0">
            <a:off x="1646248" y="5274540"/>
            <a:ext cx="526554" cy="532663"/>
            <a:chOff x="0" y="0"/>
            <a:chExt cx="119806" cy="121196"/>
          </a:xfrm>
        </p:grpSpPr>
        <p:sp>
          <p:nvSpPr>
            <p:cNvPr name="Freeform 6" id="6"/>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08377C"/>
            </a:solidFill>
          </p:spPr>
        </p:sp>
        <p:sp>
          <p:nvSpPr>
            <p:cNvPr name="TextBox 7" id="7"/>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FFFFFF"/>
                  </a:solidFill>
                  <a:latin typeface="Montserrat Classic Bold"/>
                  <a:ea typeface="Montserrat Classic Bold"/>
                  <a:cs typeface="Montserrat Classic Bold"/>
                  <a:sym typeface="Montserrat Classic Bold"/>
                </a:rPr>
                <a:t>02</a:t>
              </a:r>
            </a:p>
          </p:txBody>
        </p:sp>
      </p:grpSp>
      <p:grpSp>
        <p:nvGrpSpPr>
          <p:cNvPr name="Group 8" id="8"/>
          <p:cNvGrpSpPr/>
          <p:nvPr/>
        </p:nvGrpSpPr>
        <p:grpSpPr>
          <a:xfrm rot="0">
            <a:off x="1646248" y="6137970"/>
            <a:ext cx="526554" cy="532663"/>
            <a:chOff x="0" y="0"/>
            <a:chExt cx="119806" cy="121196"/>
          </a:xfrm>
        </p:grpSpPr>
        <p:sp>
          <p:nvSpPr>
            <p:cNvPr name="Freeform 9" id="9"/>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08377C"/>
            </a:solidFill>
          </p:spPr>
        </p:sp>
        <p:sp>
          <p:nvSpPr>
            <p:cNvPr name="TextBox 10" id="10"/>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FFFFFF"/>
                  </a:solidFill>
                  <a:latin typeface="Montserrat Classic Bold"/>
                  <a:ea typeface="Montserrat Classic Bold"/>
                  <a:cs typeface="Montserrat Classic Bold"/>
                  <a:sym typeface="Montserrat Classic Bold"/>
                </a:rPr>
                <a:t>03</a:t>
              </a:r>
            </a:p>
          </p:txBody>
        </p:sp>
      </p:grpSp>
      <p:grpSp>
        <p:nvGrpSpPr>
          <p:cNvPr name="Group 11" id="11"/>
          <p:cNvGrpSpPr/>
          <p:nvPr/>
        </p:nvGrpSpPr>
        <p:grpSpPr>
          <a:xfrm rot="0">
            <a:off x="1646248" y="6999633"/>
            <a:ext cx="526554" cy="532663"/>
            <a:chOff x="0" y="0"/>
            <a:chExt cx="119806" cy="121196"/>
          </a:xfrm>
        </p:grpSpPr>
        <p:sp>
          <p:nvSpPr>
            <p:cNvPr name="Freeform 12" id="12"/>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08377C"/>
            </a:solidFill>
          </p:spPr>
        </p:sp>
        <p:sp>
          <p:nvSpPr>
            <p:cNvPr name="TextBox 13" id="13"/>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FFFFFF"/>
                  </a:solidFill>
                  <a:latin typeface="Montserrat Classic Bold"/>
                  <a:ea typeface="Montserrat Classic Bold"/>
                  <a:cs typeface="Montserrat Classic Bold"/>
                  <a:sym typeface="Montserrat Classic Bold"/>
                </a:rPr>
                <a:t>04</a:t>
              </a:r>
            </a:p>
          </p:txBody>
        </p:sp>
      </p:grpSp>
      <p:grpSp>
        <p:nvGrpSpPr>
          <p:cNvPr name="Group 14" id="14"/>
          <p:cNvGrpSpPr/>
          <p:nvPr/>
        </p:nvGrpSpPr>
        <p:grpSpPr>
          <a:xfrm rot="0">
            <a:off x="1646248" y="7847717"/>
            <a:ext cx="526554" cy="532663"/>
            <a:chOff x="0" y="0"/>
            <a:chExt cx="119806" cy="121196"/>
          </a:xfrm>
        </p:grpSpPr>
        <p:sp>
          <p:nvSpPr>
            <p:cNvPr name="Freeform 15" id="15"/>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08377C"/>
            </a:solidFill>
          </p:spPr>
        </p:sp>
        <p:sp>
          <p:nvSpPr>
            <p:cNvPr name="TextBox 16" id="16"/>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FFFFFF"/>
                  </a:solidFill>
                  <a:latin typeface="Montserrat Classic Bold"/>
                  <a:ea typeface="Montserrat Classic Bold"/>
                  <a:cs typeface="Montserrat Classic Bold"/>
                  <a:sym typeface="Montserrat Classic Bold"/>
                </a:rPr>
                <a:t>05</a:t>
              </a:r>
            </a:p>
          </p:txBody>
        </p:sp>
      </p:grpSp>
      <p:grpSp>
        <p:nvGrpSpPr>
          <p:cNvPr name="Group 17" id="17"/>
          <p:cNvGrpSpPr/>
          <p:nvPr/>
        </p:nvGrpSpPr>
        <p:grpSpPr>
          <a:xfrm rot="0">
            <a:off x="1646248" y="8694705"/>
            <a:ext cx="526554" cy="532663"/>
            <a:chOff x="0" y="0"/>
            <a:chExt cx="119806" cy="121196"/>
          </a:xfrm>
        </p:grpSpPr>
        <p:sp>
          <p:nvSpPr>
            <p:cNvPr name="Freeform 18" id="18"/>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08377C"/>
            </a:solidFill>
          </p:spPr>
        </p:sp>
        <p:sp>
          <p:nvSpPr>
            <p:cNvPr name="TextBox 19" id="19"/>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FFFFFF"/>
                  </a:solidFill>
                  <a:latin typeface="Montserrat Classic Bold"/>
                  <a:ea typeface="Montserrat Classic Bold"/>
                  <a:cs typeface="Montserrat Classic Bold"/>
                  <a:sym typeface="Montserrat Classic Bold"/>
                </a:rPr>
                <a:t>06</a:t>
              </a:r>
            </a:p>
          </p:txBody>
        </p:sp>
      </p:grpSp>
      <p:grpSp>
        <p:nvGrpSpPr>
          <p:cNvPr name="Group 20" id="20"/>
          <p:cNvGrpSpPr/>
          <p:nvPr/>
        </p:nvGrpSpPr>
        <p:grpSpPr>
          <a:xfrm rot="0">
            <a:off x="1646248" y="9385286"/>
            <a:ext cx="526554" cy="532663"/>
            <a:chOff x="0" y="0"/>
            <a:chExt cx="119806" cy="121196"/>
          </a:xfrm>
        </p:grpSpPr>
        <p:sp>
          <p:nvSpPr>
            <p:cNvPr name="Freeform 21" id="21"/>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08377C"/>
            </a:solidFill>
          </p:spPr>
        </p:sp>
        <p:sp>
          <p:nvSpPr>
            <p:cNvPr name="TextBox 22" id="22"/>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sz="2199">
                  <a:solidFill>
                    <a:srgbClr val="FFFFFF"/>
                  </a:solidFill>
                  <a:latin typeface="Montserrat Classic Bold"/>
                  <a:ea typeface="Montserrat Classic Bold"/>
                  <a:cs typeface="Montserrat Classic Bold"/>
                  <a:sym typeface="Montserrat Classic Bold"/>
                </a:rPr>
                <a:t>07</a:t>
              </a:r>
            </a:p>
          </p:txBody>
        </p:sp>
      </p:grpSp>
      <p:sp>
        <p:nvSpPr>
          <p:cNvPr name="Freeform 23" id="23"/>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24" id="24"/>
          <p:cNvGrpSpPr/>
          <p:nvPr/>
        </p:nvGrpSpPr>
        <p:grpSpPr>
          <a:xfrm rot="0">
            <a:off x="13955786" y="-254854"/>
            <a:ext cx="4632524" cy="10815226"/>
            <a:chOff x="0" y="0"/>
            <a:chExt cx="1220089" cy="2848455"/>
          </a:xfrm>
        </p:grpSpPr>
        <p:sp>
          <p:nvSpPr>
            <p:cNvPr name="Freeform 25" id="25"/>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08377C"/>
            </a:solidFill>
          </p:spPr>
        </p:sp>
        <p:sp>
          <p:nvSpPr>
            <p:cNvPr name="TextBox 26" id="26"/>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0292147" y="1635671"/>
            <a:ext cx="7015658" cy="701565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30" id="30"/>
          <p:cNvGrpSpPr/>
          <p:nvPr/>
        </p:nvGrpSpPr>
        <p:grpSpPr>
          <a:xfrm rot="0">
            <a:off x="10262527" y="1611432"/>
            <a:ext cx="7045278" cy="7045250"/>
            <a:chOff x="0" y="0"/>
            <a:chExt cx="6350000" cy="6349975"/>
          </a:xfrm>
        </p:grpSpPr>
        <p:sp>
          <p:nvSpPr>
            <p:cNvPr name="Freeform 31" id="3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34566" t="0" r="-34566" b="0"/>
              </a:stretch>
            </a:blipFill>
          </p:spPr>
        </p:sp>
      </p:grpSp>
      <p:sp>
        <p:nvSpPr>
          <p:cNvPr name="Freeform 32" id="32"/>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33" id="33"/>
          <p:cNvSpPr txBox="true"/>
          <p:nvPr/>
        </p:nvSpPr>
        <p:spPr>
          <a:xfrm rot="0">
            <a:off x="1646248" y="2023343"/>
            <a:ext cx="4967583" cy="775145"/>
          </a:xfrm>
          <a:prstGeom prst="rect">
            <a:avLst/>
          </a:prstGeom>
        </p:spPr>
        <p:txBody>
          <a:bodyPr anchor="t" rtlCol="false" tIns="0" lIns="0" bIns="0" rIns="0">
            <a:spAutoFit/>
          </a:bodyPr>
          <a:lstStyle/>
          <a:p>
            <a:pPr algn="l" marL="0" indent="0" lvl="0">
              <a:lnSpc>
                <a:spcPts val="6042"/>
              </a:lnSpc>
              <a:spcBef>
                <a:spcPct val="0"/>
              </a:spcBef>
            </a:pPr>
            <a:r>
              <a:rPr lang="en-US" sz="5035" spc="181" strike="noStrike" u="none">
                <a:solidFill>
                  <a:srgbClr val="2A2E3A"/>
                </a:solidFill>
                <a:latin typeface="Montserrat Classic Bold"/>
                <a:ea typeface="Montserrat Classic Bold"/>
                <a:cs typeface="Montserrat Classic Bold"/>
                <a:sym typeface="Montserrat Classic Bold"/>
              </a:rPr>
              <a:t>Table of </a:t>
            </a:r>
          </a:p>
        </p:txBody>
      </p:sp>
      <p:sp>
        <p:nvSpPr>
          <p:cNvPr name="TextBox 34" id="34"/>
          <p:cNvSpPr txBox="true"/>
          <p:nvPr/>
        </p:nvSpPr>
        <p:spPr>
          <a:xfrm rot="0">
            <a:off x="2310733" y="4355727"/>
            <a:ext cx="3230019" cy="567267"/>
          </a:xfrm>
          <a:prstGeom prst="rect">
            <a:avLst/>
          </a:prstGeom>
        </p:spPr>
        <p:txBody>
          <a:bodyPr anchor="t" rtlCol="false" tIns="0" lIns="0" bIns="0" rIns="0">
            <a:spAutoFit/>
          </a:bodyPr>
          <a:lstStyle/>
          <a:p>
            <a:pPr algn="l" marL="0" indent="0" lvl="0">
              <a:lnSpc>
                <a:spcPts val="4699"/>
              </a:lnSpc>
            </a:pPr>
            <a:r>
              <a:rPr lang="en-US" sz="3356" spc="100">
                <a:solidFill>
                  <a:srgbClr val="2A2E3A"/>
                </a:solidFill>
                <a:latin typeface="Montserrat"/>
                <a:ea typeface="Montserrat"/>
                <a:cs typeface="Montserrat"/>
                <a:sym typeface="Montserrat"/>
              </a:rPr>
              <a:t>Introduction</a:t>
            </a:r>
          </a:p>
        </p:txBody>
      </p:sp>
      <p:sp>
        <p:nvSpPr>
          <p:cNvPr name="TextBox 35" id="35"/>
          <p:cNvSpPr txBox="true"/>
          <p:nvPr/>
        </p:nvSpPr>
        <p:spPr>
          <a:xfrm rot="0">
            <a:off x="2310733" y="5217390"/>
            <a:ext cx="7285045" cy="567267"/>
          </a:xfrm>
          <a:prstGeom prst="rect">
            <a:avLst/>
          </a:prstGeom>
        </p:spPr>
        <p:txBody>
          <a:bodyPr anchor="t" rtlCol="false" tIns="0" lIns="0" bIns="0" rIns="0">
            <a:spAutoFit/>
          </a:bodyPr>
          <a:lstStyle/>
          <a:p>
            <a:pPr algn="l" marL="0" indent="0" lvl="0">
              <a:lnSpc>
                <a:spcPts val="4699"/>
              </a:lnSpc>
            </a:pPr>
            <a:r>
              <a:rPr lang="en-US" sz="3356" spc="100">
                <a:solidFill>
                  <a:srgbClr val="2A2E3A"/>
                </a:solidFill>
                <a:latin typeface="Montserrat"/>
                <a:ea typeface="Montserrat"/>
                <a:cs typeface="Montserrat"/>
                <a:sym typeface="Montserrat"/>
              </a:rPr>
              <a:t>Benefits of Data governance</a:t>
            </a:r>
          </a:p>
        </p:txBody>
      </p:sp>
      <p:sp>
        <p:nvSpPr>
          <p:cNvPr name="TextBox 36" id="36"/>
          <p:cNvSpPr txBox="true"/>
          <p:nvPr/>
        </p:nvSpPr>
        <p:spPr>
          <a:xfrm rot="0">
            <a:off x="2310733" y="6079932"/>
            <a:ext cx="6194970" cy="567267"/>
          </a:xfrm>
          <a:prstGeom prst="rect">
            <a:avLst/>
          </a:prstGeom>
        </p:spPr>
        <p:txBody>
          <a:bodyPr anchor="t" rtlCol="false" tIns="0" lIns="0" bIns="0" rIns="0">
            <a:spAutoFit/>
          </a:bodyPr>
          <a:lstStyle/>
          <a:p>
            <a:pPr algn="l" marL="0" indent="0" lvl="0">
              <a:lnSpc>
                <a:spcPts val="4699"/>
              </a:lnSpc>
            </a:pPr>
            <a:r>
              <a:rPr lang="en-US" sz="3356" spc="100">
                <a:solidFill>
                  <a:srgbClr val="2A2E3A"/>
                </a:solidFill>
                <a:latin typeface="Montserrat"/>
                <a:ea typeface="Montserrat"/>
                <a:cs typeface="Montserrat"/>
                <a:sym typeface="Montserrat"/>
              </a:rPr>
              <a:t>Building data governance</a:t>
            </a:r>
          </a:p>
        </p:txBody>
      </p:sp>
      <p:sp>
        <p:nvSpPr>
          <p:cNvPr name="TextBox 37" id="37"/>
          <p:cNvSpPr txBox="true"/>
          <p:nvPr/>
        </p:nvSpPr>
        <p:spPr>
          <a:xfrm rot="0">
            <a:off x="2310733" y="7828799"/>
            <a:ext cx="3230019" cy="567267"/>
          </a:xfrm>
          <a:prstGeom prst="rect">
            <a:avLst/>
          </a:prstGeom>
        </p:spPr>
        <p:txBody>
          <a:bodyPr anchor="t" rtlCol="false" tIns="0" lIns="0" bIns="0" rIns="0">
            <a:spAutoFit/>
          </a:bodyPr>
          <a:lstStyle/>
          <a:p>
            <a:pPr algn="l" marL="0" indent="0" lvl="0">
              <a:lnSpc>
                <a:spcPts val="4699"/>
              </a:lnSpc>
            </a:pPr>
            <a:r>
              <a:rPr lang="en-US" sz="3356" spc="100">
                <a:solidFill>
                  <a:srgbClr val="2A2E3A"/>
                </a:solidFill>
                <a:latin typeface="Montserrat"/>
                <a:ea typeface="Montserrat"/>
                <a:cs typeface="Montserrat"/>
                <a:sym typeface="Montserrat"/>
              </a:rPr>
              <a:t>Goals</a:t>
            </a:r>
          </a:p>
        </p:txBody>
      </p:sp>
      <p:sp>
        <p:nvSpPr>
          <p:cNvPr name="TextBox 38" id="38"/>
          <p:cNvSpPr txBox="true"/>
          <p:nvPr/>
        </p:nvSpPr>
        <p:spPr>
          <a:xfrm rot="0">
            <a:off x="2310733" y="8664586"/>
            <a:ext cx="6561951" cy="567267"/>
          </a:xfrm>
          <a:prstGeom prst="rect">
            <a:avLst/>
          </a:prstGeom>
        </p:spPr>
        <p:txBody>
          <a:bodyPr anchor="t" rtlCol="false" tIns="0" lIns="0" bIns="0" rIns="0">
            <a:spAutoFit/>
          </a:bodyPr>
          <a:lstStyle/>
          <a:p>
            <a:pPr algn="l" marL="0" indent="0" lvl="0">
              <a:lnSpc>
                <a:spcPts val="4699"/>
              </a:lnSpc>
            </a:pPr>
            <a:r>
              <a:rPr lang="en-US" sz="3356" spc="100">
                <a:solidFill>
                  <a:srgbClr val="2A2E3A"/>
                </a:solidFill>
                <a:latin typeface="Montserrat"/>
                <a:ea typeface="Montserrat"/>
                <a:cs typeface="Montserrat"/>
                <a:sym typeface="Montserrat"/>
              </a:rPr>
              <a:t> Challenges</a:t>
            </a:r>
          </a:p>
        </p:txBody>
      </p:sp>
      <p:sp>
        <p:nvSpPr>
          <p:cNvPr name="TextBox 39" id="39"/>
          <p:cNvSpPr txBox="true"/>
          <p:nvPr/>
        </p:nvSpPr>
        <p:spPr>
          <a:xfrm rot="0">
            <a:off x="2310733" y="9350683"/>
            <a:ext cx="3257190" cy="567267"/>
          </a:xfrm>
          <a:prstGeom prst="rect">
            <a:avLst/>
          </a:prstGeom>
        </p:spPr>
        <p:txBody>
          <a:bodyPr anchor="t" rtlCol="false" tIns="0" lIns="0" bIns="0" rIns="0">
            <a:spAutoFit/>
          </a:bodyPr>
          <a:lstStyle/>
          <a:p>
            <a:pPr algn="l" marL="0" indent="0" lvl="0">
              <a:lnSpc>
                <a:spcPts val="4699"/>
              </a:lnSpc>
            </a:pPr>
            <a:r>
              <a:rPr lang="en-US" sz="3356" spc="100">
                <a:solidFill>
                  <a:srgbClr val="2A2E3A"/>
                </a:solidFill>
                <a:latin typeface="Montserrat"/>
                <a:ea typeface="Montserrat"/>
                <a:cs typeface="Montserrat"/>
                <a:sym typeface="Montserrat"/>
              </a:rPr>
              <a:t>Conclusion</a:t>
            </a:r>
          </a:p>
        </p:txBody>
      </p:sp>
      <p:sp>
        <p:nvSpPr>
          <p:cNvPr name="TextBox 40" id="40"/>
          <p:cNvSpPr txBox="true"/>
          <p:nvPr/>
        </p:nvSpPr>
        <p:spPr>
          <a:xfrm rot="0">
            <a:off x="2310733" y="6965029"/>
            <a:ext cx="9295212" cy="567267"/>
          </a:xfrm>
          <a:prstGeom prst="rect">
            <a:avLst/>
          </a:prstGeom>
        </p:spPr>
        <p:txBody>
          <a:bodyPr anchor="t" rtlCol="false" tIns="0" lIns="0" bIns="0" rIns="0">
            <a:spAutoFit/>
          </a:bodyPr>
          <a:lstStyle/>
          <a:p>
            <a:pPr algn="l" marL="0" indent="0" lvl="0">
              <a:lnSpc>
                <a:spcPts val="4699"/>
              </a:lnSpc>
            </a:pPr>
            <a:r>
              <a:rPr lang="en-US" sz="3356" spc="100">
                <a:solidFill>
                  <a:srgbClr val="2A2E3A"/>
                </a:solidFill>
                <a:latin typeface="Montserrat"/>
                <a:ea typeface="Montserrat"/>
                <a:cs typeface="Montserrat"/>
                <a:sym typeface="Montserrat"/>
              </a:rPr>
              <a:t>Main characteristics  </a:t>
            </a:r>
          </a:p>
        </p:txBody>
      </p:sp>
      <p:sp>
        <p:nvSpPr>
          <p:cNvPr name="TextBox 41" id="41"/>
          <p:cNvSpPr txBox="true"/>
          <p:nvPr/>
        </p:nvSpPr>
        <p:spPr>
          <a:xfrm rot="0">
            <a:off x="1646248" y="2772050"/>
            <a:ext cx="5444548" cy="1033974"/>
          </a:xfrm>
          <a:prstGeom prst="rect">
            <a:avLst/>
          </a:prstGeom>
        </p:spPr>
        <p:txBody>
          <a:bodyPr anchor="t" rtlCol="false" tIns="0" lIns="0" bIns="0" rIns="0">
            <a:spAutoFit/>
          </a:bodyPr>
          <a:lstStyle/>
          <a:p>
            <a:pPr algn="l" marL="0" indent="0" lvl="0">
              <a:lnSpc>
                <a:spcPts val="8151"/>
              </a:lnSpc>
              <a:spcBef>
                <a:spcPct val="0"/>
              </a:spcBef>
            </a:pPr>
            <a:r>
              <a:rPr lang="en-US" sz="6792" spc="224" strike="noStrike" u="none">
                <a:solidFill>
                  <a:srgbClr val="08377C"/>
                </a:solidFill>
                <a:latin typeface="Montserrat Classic Bold"/>
                <a:ea typeface="Montserrat Classic Bold"/>
                <a:cs typeface="Montserrat Classic Bold"/>
                <a:sym typeface="Montserrat Classic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39025">
            <a:off x="1516786" y="-460094"/>
            <a:ext cx="278907" cy="14793052"/>
            <a:chOff x="0" y="0"/>
            <a:chExt cx="73457" cy="3896112"/>
          </a:xfrm>
        </p:grpSpPr>
        <p:sp>
          <p:nvSpPr>
            <p:cNvPr name="Freeform 3" id="3"/>
            <p:cNvSpPr/>
            <p:nvPr/>
          </p:nvSpPr>
          <p:spPr>
            <a:xfrm flipH="false" flipV="false" rot="0">
              <a:off x="0" y="0"/>
              <a:ext cx="73457" cy="3896113"/>
            </a:xfrm>
            <a:custGeom>
              <a:avLst/>
              <a:gdLst/>
              <a:ahLst/>
              <a:cxnLst/>
              <a:rect r="r" b="b" t="t" l="l"/>
              <a:pathLst>
                <a:path h="3896113" w="73457">
                  <a:moveTo>
                    <a:pt x="0" y="0"/>
                  </a:moveTo>
                  <a:lnTo>
                    <a:pt x="73457" y="0"/>
                  </a:lnTo>
                  <a:lnTo>
                    <a:pt x="73457" y="3896113"/>
                  </a:lnTo>
                  <a:lnTo>
                    <a:pt x="0" y="3896113"/>
                  </a:lnTo>
                  <a:close/>
                </a:path>
              </a:pathLst>
            </a:custGeom>
            <a:solidFill>
              <a:srgbClr val="08377C"/>
            </a:solidFill>
            <a:ln cap="sq">
              <a:noFill/>
              <a:prstDash val="solid"/>
              <a:miter/>
            </a:ln>
          </p:spPr>
        </p:sp>
        <p:sp>
          <p:nvSpPr>
            <p:cNvPr name="TextBox 4" id="4"/>
            <p:cNvSpPr txBox="true"/>
            <p:nvPr/>
          </p:nvSpPr>
          <p:spPr>
            <a:xfrm>
              <a:off x="0" y="-47625"/>
              <a:ext cx="73457"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1839025">
            <a:off x="-4049466" y="1232097"/>
            <a:ext cx="5850996" cy="14793052"/>
            <a:chOff x="0" y="0"/>
            <a:chExt cx="1541003" cy="3896112"/>
          </a:xfrm>
        </p:grpSpPr>
        <p:sp>
          <p:nvSpPr>
            <p:cNvPr name="Freeform 6" id="6"/>
            <p:cNvSpPr/>
            <p:nvPr/>
          </p:nvSpPr>
          <p:spPr>
            <a:xfrm flipH="false" flipV="false" rot="0">
              <a:off x="0" y="0"/>
              <a:ext cx="1541003" cy="3896113"/>
            </a:xfrm>
            <a:custGeom>
              <a:avLst/>
              <a:gdLst/>
              <a:ahLst/>
              <a:cxnLst/>
              <a:rect r="r" b="b" t="t" l="l"/>
              <a:pathLst>
                <a:path h="3896113" w="1541003">
                  <a:moveTo>
                    <a:pt x="0" y="0"/>
                  </a:moveTo>
                  <a:lnTo>
                    <a:pt x="1541003" y="0"/>
                  </a:lnTo>
                  <a:lnTo>
                    <a:pt x="1541003" y="3896113"/>
                  </a:lnTo>
                  <a:lnTo>
                    <a:pt x="0" y="3896113"/>
                  </a:lnTo>
                  <a:close/>
                </a:path>
              </a:pathLst>
            </a:custGeom>
            <a:solidFill>
              <a:srgbClr val="08377C"/>
            </a:solidFill>
            <a:ln cap="sq">
              <a:noFill/>
              <a:prstDash val="solid"/>
              <a:miter/>
            </a:ln>
          </p:spPr>
        </p:sp>
        <p:sp>
          <p:nvSpPr>
            <p:cNvPr name="TextBox 7" id="7"/>
            <p:cNvSpPr txBox="true"/>
            <p:nvPr/>
          </p:nvSpPr>
          <p:spPr>
            <a:xfrm>
              <a:off x="0" y="-47625"/>
              <a:ext cx="1541003"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a:grpSpLocks noChangeAspect="true"/>
          </p:cNvGrpSpPr>
          <p:nvPr/>
        </p:nvGrpSpPr>
        <p:grpSpPr>
          <a:xfrm rot="0">
            <a:off x="-2065539" y="-59329"/>
            <a:ext cx="15224978" cy="10405658"/>
            <a:chOff x="0" y="0"/>
            <a:chExt cx="5508856" cy="3765081"/>
          </a:xfrm>
        </p:grpSpPr>
        <p:sp>
          <p:nvSpPr>
            <p:cNvPr name="Freeform 9" id="9"/>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08377C"/>
            </a:solidFill>
          </p:spPr>
        </p:sp>
        <p:sp>
          <p:nvSpPr>
            <p:cNvPr name="Freeform 10" id="10"/>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08377C"/>
            </a:solidFill>
            <a:ln w="12700">
              <a:solidFill>
                <a:srgbClr val="000000"/>
              </a:solidFill>
            </a:ln>
          </p:spPr>
        </p:sp>
      </p:grpSp>
      <p:grpSp>
        <p:nvGrpSpPr>
          <p:cNvPr name="Group 11" id="11"/>
          <p:cNvGrpSpPr>
            <a:grpSpLocks noChangeAspect="true"/>
          </p:cNvGrpSpPr>
          <p:nvPr/>
        </p:nvGrpSpPr>
        <p:grpSpPr>
          <a:xfrm rot="0">
            <a:off x="-2065539" y="0"/>
            <a:ext cx="15224978" cy="10405658"/>
            <a:chOff x="0" y="0"/>
            <a:chExt cx="5508856" cy="3765081"/>
          </a:xfrm>
        </p:grpSpPr>
        <p:sp>
          <p:nvSpPr>
            <p:cNvPr name="Freeform 12" id="12"/>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alpha val="52941"/>
              </a:srgbClr>
            </a:solidFill>
          </p:spPr>
        </p:sp>
        <p:sp>
          <p:nvSpPr>
            <p:cNvPr name="Freeform 13" id="1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alphaModFix amt="53000"/>
              </a:blip>
              <a:stretch>
                <a:fillRect l="-1291" t="0" r="-1291" b="0"/>
              </a:stretch>
            </a:blipFill>
          </p:spPr>
        </p:sp>
      </p:grpSp>
      <p:grpSp>
        <p:nvGrpSpPr>
          <p:cNvPr name="Group 14" id="14"/>
          <p:cNvGrpSpPr/>
          <p:nvPr/>
        </p:nvGrpSpPr>
        <p:grpSpPr>
          <a:xfrm rot="-1839025">
            <a:off x="10382703" y="-2380630"/>
            <a:ext cx="278907" cy="14793052"/>
            <a:chOff x="0" y="0"/>
            <a:chExt cx="73457" cy="3896112"/>
          </a:xfrm>
        </p:grpSpPr>
        <p:sp>
          <p:nvSpPr>
            <p:cNvPr name="Freeform 15" id="15"/>
            <p:cNvSpPr/>
            <p:nvPr/>
          </p:nvSpPr>
          <p:spPr>
            <a:xfrm flipH="false" flipV="false" rot="0">
              <a:off x="0" y="0"/>
              <a:ext cx="73457" cy="3896113"/>
            </a:xfrm>
            <a:custGeom>
              <a:avLst/>
              <a:gdLst/>
              <a:ahLst/>
              <a:cxnLst/>
              <a:rect r="r" b="b" t="t" l="l"/>
              <a:pathLst>
                <a:path h="3896113" w="73457">
                  <a:moveTo>
                    <a:pt x="0" y="0"/>
                  </a:moveTo>
                  <a:lnTo>
                    <a:pt x="73457" y="0"/>
                  </a:lnTo>
                  <a:lnTo>
                    <a:pt x="73457" y="3896113"/>
                  </a:lnTo>
                  <a:lnTo>
                    <a:pt x="0" y="3896113"/>
                  </a:lnTo>
                  <a:close/>
                </a:path>
              </a:pathLst>
            </a:custGeom>
            <a:solidFill>
              <a:srgbClr val="08377C"/>
            </a:solidFill>
            <a:ln cap="sq">
              <a:noFill/>
              <a:prstDash val="solid"/>
              <a:miter/>
            </a:ln>
          </p:spPr>
        </p:sp>
        <p:sp>
          <p:nvSpPr>
            <p:cNvPr name="TextBox 16" id="16"/>
            <p:cNvSpPr txBox="true"/>
            <p:nvPr/>
          </p:nvSpPr>
          <p:spPr>
            <a:xfrm>
              <a:off x="0" y="-47625"/>
              <a:ext cx="73457"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028700" y="2286295"/>
            <a:ext cx="16230600" cy="6026123"/>
            <a:chOff x="0" y="0"/>
            <a:chExt cx="4274726" cy="1587127"/>
          </a:xfrm>
        </p:grpSpPr>
        <p:sp>
          <p:nvSpPr>
            <p:cNvPr name="Freeform 18" id="18"/>
            <p:cNvSpPr/>
            <p:nvPr/>
          </p:nvSpPr>
          <p:spPr>
            <a:xfrm flipH="false" flipV="false" rot="0">
              <a:off x="0" y="0"/>
              <a:ext cx="4274726" cy="1587127"/>
            </a:xfrm>
            <a:custGeom>
              <a:avLst/>
              <a:gdLst/>
              <a:ahLst/>
              <a:cxnLst/>
              <a:rect r="r" b="b" t="t" l="l"/>
              <a:pathLst>
                <a:path h="1587127" w="4274726">
                  <a:moveTo>
                    <a:pt x="0" y="0"/>
                  </a:moveTo>
                  <a:lnTo>
                    <a:pt x="4274726" y="0"/>
                  </a:lnTo>
                  <a:lnTo>
                    <a:pt x="4274726" y="1587127"/>
                  </a:lnTo>
                  <a:lnTo>
                    <a:pt x="0" y="1587127"/>
                  </a:lnTo>
                  <a:close/>
                </a:path>
              </a:pathLst>
            </a:custGeom>
            <a:solidFill>
              <a:srgbClr val="052A47"/>
            </a:solidFill>
          </p:spPr>
        </p:sp>
        <p:sp>
          <p:nvSpPr>
            <p:cNvPr name="TextBox 19" id="19"/>
            <p:cNvSpPr txBox="true"/>
            <p:nvPr/>
          </p:nvSpPr>
          <p:spPr>
            <a:xfrm>
              <a:off x="0" y="-47625"/>
              <a:ext cx="4274726" cy="1634752"/>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flipH="true" flipV="true">
            <a:off x="9162808" y="2858710"/>
            <a:ext cx="0" cy="5082155"/>
          </a:xfrm>
          <a:prstGeom prst="line">
            <a:avLst/>
          </a:prstGeom>
          <a:ln cap="flat" w="38100">
            <a:solidFill>
              <a:srgbClr val="FFFFFF"/>
            </a:solidFill>
            <a:prstDash val="solid"/>
            <a:headEnd type="none" len="sm" w="sm"/>
            <a:tailEnd type="none" len="sm" w="sm"/>
          </a:ln>
        </p:spPr>
      </p:sp>
      <p:sp>
        <p:nvSpPr>
          <p:cNvPr name="Freeform 21" id="21"/>
          <p:cNvSpPr/>
          <p:nvPr/>
        </p:nvSpPr>
        <p:spPr>
          <a:xfrm flipH="false" flipV="false" rot="0">
            <a:off x="9341200" y="3646792"/>
            <a:ext cx="4455000" cy="4114800"/>
          </a:xfrm>
          <a:custGeom>
            <a:avLst/>
            <a:gdLst/>
            <a:ahLst/>
            <a:cxnLst/>
            <a:rect r="r" b="b" t="t" l="l"/>
            <a:pathLst>
              <a:path h="4114800" w="4455000">
                <a:moveTo>
                  <a:pt x="0" y="0"/>
                </a:moveTo>
                <a:lnTo>
                  <a:pt x="4455000" y="0"/>
                </a:lnTo>
                <a:lnTo>
                  <a:pt x="44550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4701109" y="2523851"/>
            <a:ext cx="1841224" cy="1841224"/>
          </a:xfrm>
          <a:custGeom>
            <a:avLst/>
            <a:gdLst/>
            <a:ahLst/>
            <a:cxnLst/>
            <a:rect r="r" b="b" t="t" l="l"/>
            <a:pathLst>
              <a:path h="1841224" w="1841224">
                <a:moveTo>
                  <a:pt x="0" y="0"/>
                </a:moveTo>
                <a:lnTo>
                  <a:pt x="1841224" y="0"/>
                </a:lnTo>
                <a:lnTo>
                  <a:pt x="1841224" y="1841224"/>
                </a:lnTo>
                <a:lnTo>
                  <a:pt x="0" y="18412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4701109" y="4645827"/>
            <a:ext cx="1841224" cy="1903521"/>
          </a:xfrm>
          <a:custGeom>
            <a:avLst/>
            <a:gdLst/>
            <a:ahLst/>
            <a:cxnLst/>
            <a:rect r="r" b="b" t="t" l="l"/>
            <a:pathLst>
              <a:path h="1903521" w="1841224">
                <a:moveTo>
                  <a:pt x="0" y="0"/>
                </a:moveTo>
                <a:lnTo>
                  <a:pt x="1841224" y="0"/>
                </a:lnTo>
                <a:lnTo>
                  <a:pt x="1841224" y="1903521"/>
                </a:lnTo>
                <a:lnTo>
                  <a:pt x="0" y="19035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4030845" y="6387899"/>
            <a:ext cx="1590876" cy="1590876"/>
          </a:xfrm>
          <a:custGeom>
            <a:avLst/>
            <a:gdLst/>
            <a:ahLst/>
            <a:cxnLst/>
            <a:rect r="r" b="b" t="t" l="l"/>
            <a:pathLst>
              <a:path h="1590876" w="1590876">
                <a:moveTo>
                  <a:pt x="0" y="0"/>
                </a:moveTo>
                <a:lnTo>
                  <a:pt x="1590876" y="0"/>
                </a:lnTo>
                <a:lnTo>
                  <a:pt x="1590876" y="1590876"/>
                </a:lnTo>
                <a:lnTo>
                  <a:pt x="0" y="15908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5" id="25"/>
          <p:cNvSpPr txBox="true"/>
          <p:nvPr/>
        </p:nvSpPr>
        <p:spPr>
          <a:xfrm rot="0">
            <a:off x="1890830" y="3391508"/>
            <a:ext cx="6545460" cy="4587266"/>
          </a:xfrm>
          <a:prstGeom prst="rect">
            <a:avLst/>
          </a:prstGeom>
        </p:spPr>
        <p:txBody>
          <a:bodyPr anchor="t" rtlCol="false" tIns="0" lIns="0" bIns="0" rIns="0">
            <a:spAutoFit/>
          </a:bodyPr>
          <a:lstStyle/>
          <a:p>
            <a:pPr algn="l" marL="517935" indent="-258967" lvl="1">
              <a:lnSpc>
                <a:spcPts val="3358"/>
              </a:lnSpc>
              <a:buFont typeface="Arial"/>
              <a:buChar char="•"/>
            </a:pPr>
            <a:r>
              <a:rPr lang="en-US" sz="2398" spc="107">
                <a:solidFill>
                  <a:srgbClr val="FFFFFF"/>
                </a:solidFill>
                <a:latin typeface="Montserrat"/>
                <a:ea typeface="Montserrat"/>
                <a:cs typeface="Montserrat"/>
                <a:sym typeface="Montserrat"/>
              </a:rPr>
              <a:t> refers to a complete set of processes and policies and people as well for ensuring effective data management.</a:t>
            </a:r>
          </a:p>
          <a:p>
            <a:pPr algn="l" marL="517935" indent="-258967" lvl="1">
              <a:lnSpc>
                <a:spcPts val="3358"/>
              </a:lnSpc>
              <a:buFont typeface="Arial"/>
              <a:buChar char="•"/>
            </a:pPr>
            <a:r>
              <a:rPr lang="en-US" sz="2398" spc="107">
                <a:solidFill>
                  <a:srgbClr val="FFFFFF"/>
                </a:solidFill>
                <a:latin typeface="Montserrat"/>
                <a:ea typeface="Montserrat"/>
                <a:cs typeface="Montserrat"/>
                <a:sym typeface="Montserrat"/>
              </a:rPr>
              <a:t> It’s very efficient and also enables an organization to achieve any specific goals</a:t>
            </a:r>
          </a:p>
          <a:p>
            <a:pPr algn="l" marL="517935" indent="-258967" lvl="1">
              <a:lnSpc>
                <a:spcPts val="3358"/>
              </a:lnSpc>
              <a:buFont typeface="Arial"/>
              <a:buChar char="•"/>
            </a:pPr>
            <a:r>
              <a:rPr lang="en-US" sz="2398" spc="107">
                <a:solidFill>
                  <a:srgbClr val="FFFFFF"/>
                </a:solidFill>
                <a:latin typeface="Montserrat"/>
                <a:ea typeface="Montserrat"/>
                <a:cs typeface="Montserrat"/>
                <a:sym typeface="Montserrat"/>
              </a:rPr>
              <a:t>Data governance is not data management as data governance is a core component of data management.</a:t>
            </a:r>
          </a:p>
        </p:txBody>
      </p:sp>
      <p:sp>
        <p:nvSpPr>
          <p:cNvPr name="TextBox 26" id="26"/>
          <p:cNvSpPr txBox="true"/>
          <p:nvPr/>
        </p:nvSpPr>
        <p:spPr>
          <a:xfrm rot="0">
            <a:off x="1890830" y="2523851"/>
            <a:ext cx="5930665" cy="669717"/>
          </a:xfrm>
          <a:prstGeom prst="rect">
            <a:avLst/>
          </a:prstGeom>
        </p:spPr>
        <p:txBody>
          <a:bodyPr anchor="t" rtlCol="false" tIns="0" lIns="0" bIns="0" rIns="0">
            <a:spAutoFit/>
          </a:bodyPr>
          <a:lstStyle/>
          <a:p>
            <a:pPr algn="l" marL="0" indent="0" lvl="0">
              <a:lnSpc>
                <a:spcPts val="5284"/>
              </a:lnSpc>
              <a:spcBef>
                <a:spcPct val="0"/>
              </a:spcBef>
            </a:pPr>
            <a:r>
              <a:rPr lang="en-US" sz="4403" spc="158">
                <a:solidFill>
                  <a:srgbClr val="FFFFFF"/>
                </a:solidFill>
                <a:latin typeface="Montserrat Classic Bold"/>
                <a:ea typeface="Montserrat Classic Bold"/>
                <a:cs typeface="Montserrat Classic Bold"/>
                <a:sym typeface="Montserrat Classic Bold"/>
              </a:rPr>
              <a:t>Data Governance</a:t>
            </a:r>
          </a:p>
        </p:txBody>
      </p:sp>
      <p:sp>
        <p:nvSpPr>
          <p:cNvPr name="TextBox 27" id="27"/>
          <p:cNvSpPr txBox="true"/>
          <p:nvPr/>
        </p:nvSpPr>
        <p:spPr>
          <a:xfrm rot="0">
            <a:off x="9837013" y="2523851"/>
            <a:ext cx="4404819" cy="669717"/>
          </a:xfrm>
          <a:prstGeom prst="rect">
            <a:avLst/>
          </a:prstGeom>
        </p:spPr>
        <p:txBody>
          <a:bodyPr anchor="t" rtlCol="false" tIns="0" lIns="0" bIns="0" rIns="0">
            <a:spAutoFit/>
          </a:bodyPr>
          <a:lstStyle/>
          <a:p>
            <a:pPr algn="l" marL="0" indent="0" lvl="0">
              <a:lnSpc>
                <a:spcPts val="5284"/>
              </a:lnSpc>
              <a:spcBef>
                <a:spcPct val="0"/>
              </a:spcBef>
            </a:pPr>
            <a:r>
              <a:rPr lang="en-US" sz="4403" spc="158">
                <a:solidFill>
                  <a:srgbClr val="FFFFFF"/>
                </a:solidFill>
                <a:latin typeface="Montserrat Classic Bold"/>
                <a:ea typeface="Montserrat Classic Bold"/>
                <a:cs typeface="Montserrat Classic Bold"/>
                <a:sym typeface="Montserrat Classic Bold"/>
              </a:rPr>
              <a:t>Example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49293" y="1076697"/>
            <a:ext cx="628242" cy="620246"/>
          </a:xfrm>
          <a:custGeom>
            <a:avLst/>
            <a:gdLst/>
            <a:ahLst/>
            <a:cxnLst/>
            <a:rect r="r" b="b" t="t" l="l"/>
            <a:pathLst>
              <a:path h="620246" w="628242">
                <a:moveTo>
                  <a:pt x="0" y="0"/>
                </a:moveTo>
                <a:lnTo>
                  <a:pt x="628242" y="0"/>
                </a:lnTo>
                <a:lnTo>
                  <a:pt x="628242" y="620246"/>
                </a:lnTo>
                <a:lnTo>
                  <a:pt x="0" y="620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287926" y="1038225"/>
            <a:ext cx="1714156" cy="658718"/>
          </a:xfrm>
          <a:prstGeom prst="rect">
            <a:avLst/>
          </a:prstGeom>
        </p:spPr>
        <p:txBody>
          <a:bodyPr anchor="t" rtlCol="false" tIns="0" lIns="0" bIns="0" rIns="0">
            <a:spAutoFit/>
          </a:bodyPr>
          <a:lstStyle/>
          <a:p>
            <a:pPr algn="l">
              <a:lnSpc>
                <a:spcPts val="2591"/>
              </a:lnSpc>
            </a:pPr>
            <a:r>
              <a:rPr lang="en-US" sz="2234" spc="87">
                <a:solidFill>
                  <a:srgbClr val="2A2E3A"/>
                </a:solidFill>
                <a:latin typeface="Montserrat Classic"/>
                <a:ea typeface="Montserrat Classic"/>
                <a:cs typeface="Montserrat Classic"/>
                <a:sym typeface="Montserrat Classic"/>
              </a:rPr>
              <a:t>Borcelle Company</a:t>
            </a:r>
          </a:p>
        </p:txBody>
      </p:sp>
      <p:grpSp>
        <p:nvGrpSpPr>
          <p:cNvPr name="Group 4" id="4"/>
          <p:cNvGrpSpPr/>
          <p:nvPr/>
        </p:nvGrpSpPr>
        <p:grpSpPr>
          <a:xfrm rot="0">
            <a:off x="12019980" y="-5099450"/>
            <a:ext cx="11212168" cy="11212123"/>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8377C"/>
            </a:solidFill>
            <a:ln w="12700">
              <a:solidFill>
                <a:srgbClr val="000000"/>
              </a:solidFill>
            </a:ln>
          </p:spPr>
        </p:sp>
      </p:grpSp>
      <p:grpSp>
        <p:nvGrpSpPr>
          <p:cNvPr name="Group 6" id="6"/>
          <p:cNvGrpSpPr/>
          <p:nvPr/>
        </p:nvGrpSpPr>
        <p:grpSpPr>
          <a:xfrm rot="0">
            <a:off x="12019980" y="-5099450"/>
            <a:ext cx="11212168" cy="11212123"/>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alphaModFix amt="49000"/>
              </a:blip>
              <a:stretch>
                <a:fillRect l="-25046" t="0" r="-25046" b="0"/>
              </a:stretch>
            </a:blipFill>
          </p:spPr>
        </p:sp>
      </p:grpSp>
      <p:grpSp>
        <p:nvGrpSpPr>
          <p:cNvPr name="Group 8" id="8"/>
          <p:cNvGrpSpPr/>
          <p:nvPr/>
        </p:nvGrpSpPr>
        <p:grpSpPr>
          <a:xfrm rot="0">
            <a:off x="15496482" y="-1622972"/>
            <a:ext cx="4837174" cy="483717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4653480" y="5971432"/>
            <a:ext cx="843002" cy="8430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4" id="14"/>
          <p:cNvGrpSpPr/>
          <p:nvPr/>
        </p:nvGrpSpPr>
        <p:grpSpPr>
          <a:xfrm rot="0">
            <a:off x="-559418" y="-811125"/>
            <a:ext cx="1839825" cy="183982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TextBox 17" id="17"/>
          <p:cNvSpPr txBox="true"/>
          <p:nvPr/>
        </p:nvSpPr>
        <p:spPr>
          <a:xfrm rot="0">
            <a:off x="-585635" y="786090"/>
            <a:ext cx="12491315" cy="1876425"/>
          </a:xfrm>
          <a:prstGeom prst="rect">
            <a:avLst/>
          </a:prstGeom>
        </p:spPr>
        <p:txBody>
          <a:bodyPr anchor="t" rtlCol="false" tIns="0" lIns="0" bIns="0" rIns="0">
            <a:spAutoFit/>
          </a:bodyPr>
          <a:lstStyle/>
          <a:p>
            <a:pPr algn="ctr">
              <a:lnSpc>
                <a:spcPts val="7358"/>
              </a:lnSpc>
            </a:pPr>
            <a:r>
              <a:rPr lang="en-US" sz="6131" spc="220">
                <a:solidFill>
                  <a:srgbClr val="2A2E3A"/>
                </a:solidFill>
                <a:latin typeface="Montserrat Classic Bold"/>
                <a:ea typeface="Montserrat Classic Bold"/>
                <a:cs typeface="Montserrat Classic Bold"/>
                <a:sym typeface="Montserrat Classic Bold"/>
              </a:rPr>
              <a:t>Benefits of </a:t>
            </a:r>
          </a:p>
          <a:p>
            <a:pPr algn="ctr" marL="0" indent="0" lvl="0">
              <a:lnSpc>
                <a:spcPts val="7358"/>
              </a:lnSpc>
              <a:spcBef>
                <a:spcPct val="0"/>
              </a:spcBef>
            </a:pPr>
            <a:r>
              <a:rPr lang="en-US" sz="6131" spc="220">
                <a:solidFill>
                  <a:srgbClr val="2A2E3A"/>
                </a:solidFill>
                <a:latin typeface="Montserrat Classic Bold"/>
                <a:ea typeface="Montserrat Classic Bold"/>
                <a:cs typeface="Montserrat Classic Bold"/>
                <a:sym typeface="Montserrat Classic Bold"/>
              </a:rPr>
              <a:t>Data governance</a:t>
            </a:r>
          </a:p>
        </p:txBody>
      </p:sp>
      <p:sp>
        <p:nvSpPr>
          <p:cNvPr name="TextBox 18" id="18"/>
          <p:cNvSpPr txBox="true"/>
          <p:nvPr/>
        </p:nvSpPr>
        <p:spPr>
          <a:xfrm rot="0">
            <a:off x="1981785" y="3861004"/>
            <a:ext cx="7900183" cy="1027333"/>
          </a:xfrm>
          <a:prstGeom prst="rect">
            <a:avLst/>
          </a:prstGeom>
        </p:spPr>
        <p:txBody>
          <a:bodyPr anchor="t" rtlCol="false" tIns="0" lIns="0" bIns="0" rIns="0">
            <a:spAutoFit/>
          </a:bodyPr>
          <a:lstStyle/>
          <a:p>
            <a:pPr algn="l" marL="0" indent="0" lvl="0">
              <a:lnSpc>
                <a:spcPts val="2700"/>
              </a:lnSpc>
              <a:spcBef>
                <a:spcPct val="0"/>
              </a:spcBef>
            </a:pPr>
            <a:r>
              <a:rPr lang="en-US" sz="1928" spc="86">
                <a:solidFill>
                  <a:srgbClr val="2A2E3A"/>
                </a:solidFill>
                <a:latin typeface="Montserrat Classic"/>
                <a:ea typeface="Montserrat Classic"/>
                <a:cs typeface="Montserrat Classic"/>
                <a:sym typeface="Montserrat Classic"/>
              </a:rPr>
              <a:t>Data governance provides an overall view and provides common terminology and helps in retaining the flexibility of the business.</a:t>
            </a:r>
          </a:p>
        </p:txBody>
      </p:sp>
      <p:sp>
        <p:nvSpPr>
          <p:cNvPr name="TextBox 19" id="19"/>
          <p:cNvSpPr txBox="true"/>
          <p:nvPr/>
        </p:nvSpPr>
        <p:spPr>
          <a:xfrm rot="0">
            <a:off x="1495381" y="3467729"/>
            <a:ext cx="10206727" cy="371475"/>
          </a:xfrm>
          <a:prstGeom prst="rect">
            <a:avLst/>
          </a:prstGeom>
        </p:spPr>
        <p:txBody>
          <a:bodyPr anchor="t" rtlCol="false" tIns="0" lIns="0" bIns="0" rIns="0">
            <a:spAutoFit/>
          </a:bodyPr>
          <a:lstStyle/>
          <a:p>
            <a:pPr algn="l" marL="538708" indent="-269354" lvl="1">
              <a:lnSpc>
                <a:spcPts val="2994"/>
              </a:lnSpc>
              <a:buFont typeface="Arial"/>
              <a:buChar char="•"/>
            </a:pPr>
            <a:r>
              <a:rPr lang="en-US" sz="2495" spc="89">
                <a:solidFill>
                  <a:srgbClr val="000B5D"/>
                </a:solidFill>
                <a:latin typeface="Montserrat Classic Bold"/>
                <a:ea typeface="Montserrat Classic Bold"/>
                <a:cs typeface="Montserrat Classic Bold"/>
                <a:sym typeface="Montserrat Classic Bold"/>
              </a:rPr>
              <a:t>Basic understanding of data: </a:t>
            </a:r>
          </a:p>
        </p:txBody>
      </p:sp>
      <p:sp>
        <p:nvSpPr>
          <p:cNvPr name="TextBox 20" id="20"/>
          <p:cNvSpPr txBox="true"/>
          <p:nvPr/>
        </p:nvSpPr>
        <p:spPr>
          <a:xfrm rot="0">
            <a:off x="1981785" y="5365048"/>
            <a:ext cx="8979132" cy="1370233"/>
          </a:xfrm>
          <a:prstGeom prst="rect">
            <a:avLst/>
          </a:prstGeom>
        </p:spPr>
        <p:txBody>
          <a:bodyPr anchor="t" rtlCol="false" tIns="0" lIns="0" bIns="0" rIns="0">
            <a:spAutoFit/>
          </a:bodyPr>
          <a:lstStyle/>
          <a:p>
            <a:pPr algn="l" marL="0" indent="0" lvl="0">
              <a:lnSpc>
                <a:spcPts val="2700"/>
              </a:lnSpc>
              <a:spcBef>
                <a:spcPct val="0"/>
              </a:spcBef>
            </a:pPr>
            <a:r>
              <a:rPr lang="en-US" sz="1928" spc="86">
                <a:solidFill>
                  <a:srgbClr val="2A2E3A"/>
                </a:solidFill>
                <a:latin typeface="Montserrat Classic"/>
                <a:ea typeface="Montserrat Classic"/>
                <a:cs typeface="Montserrat Classic"/>
                <a:sym typeface="Montserrat Classic"/>
              </a:rPr>
              <a:t>Complete and Correct data helps in achieving something perfectly. Data governance makes it easy as the plan created with data governance results in data correctness, completeness, and consistency.</a:t>
            </a:r>
          </a:p>
        </p:txBody>
      </p:sp>
      <p:sp>
        <p:nvSpPr>
          <p:cNvPr name="TextBox 21" id="21"/>
          <p:cNvSpPr txBox="true"/>
          <p:nvPr/>
        </p:nvSpPr>
        <p:spPr>
          <a:xfrm rot="0">
            <a:off x="1694164" y="4957762"/>
            <a:ext cx="5768192" cy="371475"/>
          </a:xfrm>
          <a:prstGeom prst="rect">
            <a:avLst/>
          </a:prstGeom>
        </p:spPr>
        <p:txBody>
          <a:bodyPr anchor="t" rtlCol="false" tIns="0" lIns="0" bIns="0" rIns="0">
            <a:spAutoFit/>
          </a:bodyPr>
          <a:lstStyle/>
          <a:p>
            <a:pPr algn="l" marL="538708" indent="-269354" lvl="1">
              <a:lnSpc>
                <a:spcPts val="2994"/>
              </a:lnSpc>
              <a:buFont typeface="Arial"/>
              <a:buChar char="•"/>
            </a:pPr>
            <a:r>
              <a:rPr lang="en-US" sz="2495" spc="89">
                <a:solidFill>
                  <a:srgbClr val="000B5D"/>
                </a:solidFill>
                <a:latin typeface="Montserrat Classic Bold"/>
                <a:ea typeface="Montserrat Classic Bold"/>
                <a:cs typeface="Montserrat Classic Bold"/>
                <a:sym typeface="Montserrat Classic Bold"/>
              </a:rPr>
              <a:t>Improves data quality:</a:t>
            </a:r>
          </a:p>
        </p:txBody>
      </p:sp>
      <p:sp>
        <p:nvSpPr>
          <p:cNvPr name="TextBox 22" id="22"/>
          <p:cNvSpPr txBox="true"/>
          <p:nvPr/>
        </p:nvSpPr>
        <p:spPr>
          <a:xfrm rot="0">
            <a:off x="1694164" y="6926425"/>
            <a:ext cx="6504401" cy="371475"/>
          </a:xfrm>
          <a:prstGeom prst="rect">
            <a:avLst/>
          </a:prstGeom>
        </p:spPr>
        <p:txBody>
          <a:bodyPr anchor="t" rtlCol="false" tIns="0" lIns="0" bIns="0" rIns="0">
            <a:spAutoFit/>
          </a:bodyPr>
          <a:lstStyle/>
          <a:p>
            <a:pPr algn="l" marL="538708" indent="-269354" lvl="1">
              <a:lnSpc>
                <a:spcPts val="2994"/>
              </a:lnSpc>
              <a:buFont typeface="Arial"/>
              <a:buChar char="•"/>
            </a:pPr>
            <a:r>
              <a:rPr lang="en-US" sz="2495" spc="89">
                <a:solidFill>
                  <a:srgbClr val="000B5D"/>
                </a:solidFill>
                <a:latin typeface="Montserrat Classic Bold"/>
                <a:ea typeface="Montserrat Classic Bold"/>
                <a:cs typeface="Montserrat Classic Bold"/>
                <a:sym typeface="Montserrat Classic Bold"/>
              </a:rPr>
              <a:t>Data Map :</a:t>
            </a:r>
          </a:p>
        </p:txBody>
      </p:sp>
      <p:sp>
        <p:nvSpPr>
          <p:cNvPr name="TextBox 23" id="23"/>
          <p:cNvSpPr txBox="true"/>
          <p:nvPr/>
        </p:nvSpPr>
        <p:spPr>
          <a:xfrm rot="0">
            <a:off x="1981785" y="7429027"/>
            <a:ext cx="10038195" cy="726978"/>
          </a:xfrm>
          <a:prstGeom prst="rect">
            <a:avLst/>
          </a:prstGeom>
        </p:spPr>
        <p:txBody>
          <a:bodyPr anchor="t" rtlCol="false" tIns="0" lIns="0" bIns="0" rIns="0">
            <a:spAutoFit/>
          </a:bodyPr>
          <a:lstStyle/>
          <a:p>
            <a:pPr algn="l" marL="0" indent="0" lvl="0">
              <a:lnSpc>
                <a:spcPts val="2980"/>
              </a:lnSpc>
              <a:spcBef>
                <a:spcPct val="0"/>
              </a:spcBef>
            </a:pPr>
            <a:r>
              <a:rPr lang="en-US" sz="2128" spc="95">
                <a:solidFill>
                  <a:srgbClr val="2A2E3A"/>
                </a:solidFill>
                <a:latin typeface="Montserrat Classic"/>
                <a:ea typeface="Montserrat Classic"/>
                <a:cs typeface="Montserrat Classic"/>
                <a:sym typeface="Montserrat Classic"/>
              </a:rPr>
              <a:t>Data governance provides an advanced ability to understand location data-related entities, which helps in data integration.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376730" y="-2370855"/>
            <a:ext cx="6247116" cy="624711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2"/>
              <a:stretch>
                <a:fillRect l="-28277" t="0" r="-28277" b="0"/>
              </a:stretch>
            </a:blipFill>
          </p:spPr>
        </p:sp>
      </p:grpSp>
      <p:grpSp>
        <p:nvGrpSpPr>
          <p:cNvPr name="Group 4" id="4"/>
          <p:cNvGrpSpPr/>
          <p:nvPr/>
        </p:nvGrpSpPr>
        <p:grpSpPr>
          <a:xfrm rot="0">
            <a:off x="-2001494" y="8323039"/>
            <a:ext cx="4723978" cy="472397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9414784" y="1495425"/>
            <a:ext cx="8085505" cy="8085505"/>
          </a:xfrm>
          <a:custGeom>
            <a:avLst/>
            <a:gdLst/>
            <a:ahLst/>
            <a:cxnLst/>
            <a:rect r="r" b="b" t="t" l="l"/>
            <a:pathLst>
              <a:path h="8085505" w="8085505">
                <a:moveTo>
                  <a:pt x="0" y="0"/>
                </a:moveTo>
                <a:lnTo>
                  <a:pt x="8085504" y="0"/>
                </a:lnTo>
                <a:lnTo>
                  <a:pt x="8085504" y="8085505"/>
                </a:lnTo>
                <a:lnTo>
                  <a:pt x="0" y="8085505"/>
                </a:lnTo>
                <a:lnTo>
                  <a:pt x="0" y="0"/>
                </a:lnTo>
                <a:close/>
              </a:path>
            </a:pathLst>
          </a:custGeom>
          <a:blipFill>
            <a:blip r:embed="rId3"/>
            <a:stretch>
              <a:fillRect l="0" t="0" r="0" b="0"/>
            </a:stretch>
          </a:blipFill>
        </p:spPr>
      </p:sp>
      <p:pic>
        <p:nvPicPr>
          <p:cNvPr name="Picture 8" id="8"/>
          <p:cNvPicPr>
            <a:picLocks noChangeAspect="true"/>
          </p:cNvPicPr>
          <p:nvPr/>
        </p:nvPicPr>
        <p:blipFill>
          <a:blip r:embed="rId4"/>
          <a:srcRect l="0" t="0" r="0" b="0"/>
          <a:stretch>
            <a:fillRect/>
          </a:stretch>
        </p:blipFill>
        <p:spPr>
          <a:xfrm flipH="false" flipV="false" rot="0">
            <a:off x="4559983" y="5909855"/>
            <a:ext cx="3864158" cy="3728912"/>
          </a:xfrm>
          <a:prstGeom prst="rect">
            <a:avLst/>
          </a:prstGeom>
        </p:spPr>
      </p:pic>
      <p:sp>
        <p:nvSpPr>
          <p:cNvPr name="TextBox 9" id="9"/>
          <p:cNvSpPr txBox="true"/>
          <p:nvPr/>
        </p:nvSpPr>
        <p:spPr>
          <a:xfrm rot="0">
            <a:off x="584002" y="552450"/>
            <a:ext cx="11816120" cy="942975"/>
          </a:xfrm>
          <a:prstGeom prst="rect">
            <a:avLst/>
          </a:prstGeom>
        </p:spPr>
        <p:txBody>
          <a:bodyPr anchor="t" rtlCol="false" tIns="0" lIns="0" bIns="0" rIns="0">
            <a:spAutoFit/>
          </a:bodyPr>
          <a:lstStyle/>
          <a:p>
            <a:pPr algn="l" marL="0" indent="0" lvl="0">
              <a:lnSpc>
                <a:spcPts val="7358"/>
              </a:lnSpc>
              <a:spcBef>
                <a:spcPct val="0"/>
              </a:spcBef>
            </a:pPr>
            <a:r>
              <a:rPr lang="en-US" sz="6131" spc="220">
                <a:solidFill>
                  <a:srgbClr val="2A2E3A"/>
                </a:solidFill>
                <a:latin typeface="Montserrat Classic Bold"/>
                <a:ea typeface="Montserrat Classic Bold"/>
                <a:cs typeface="Montserrat Classic Bold"/>
                <a:sym typeface="Montserrat Classic Bold"/>
              </a:rPr>
              <a:t>Building data governance</a:t>
            </a:r>
          </a:p>
        </p:txBody>
      </p:sp>
      <p:sp>
        <p:nvSpPr>
          <p:cNvPr name="TextBox 10" id="10"/>
          <p:cNvSpPr txBox="true"/>
          <p:nvPr/>
        </p:nvSpPr>
        <p:spPr>
          <a:xfrm rot="0">
            <a:off x="360495" y="2135457"/>
            <a:ext cx="9476088" cy="3424458"/>
          </a:xfrm>
          <a:prstGeom prst="rect">
            <a:avLst/>
          </a:prstGeom>
        </p:spPr>
        <p:txBody>
          <a:bodyPr anchor="t" rtlCol="false" tIns="0" lIns="0" bIns="0" rIns="0">
            <a:spAutoFit/>
          </a:bodyPr>
          <a:lstStyle/>
          <a:p>
            <a:pPr algn="just">
              <a:lnSpc>
                <a:spcPts val="3400"/>
              </a:lnSpc>
            </a:pPr>
            <a:r>
              <a:rPr lang="en-US" sz="2428" spc="109">
                <a:solidFill>
                  <a:srgbClr val="2A2E3A"/>
                </a:solidFill>
                <a:latin typeface="Montserrat Classic"/>
                <a:ea typeface="Montserrat Classic"/>
                <a:cs typeface="Montserrat Classic"/>
                <a:sym typeface="Montserrat Classic"/>
              </a:rPr>
              <a:t>The DAMA-DMBOK can serve as a valuable resource to create a </a:t>
            </a:r>
            <a:r>
              <a:rPr lang="en-US" sz="2428" spc="109" u="sng">
                <a:solidFill>
                  <a:srgbClr val="2A2E3A"/>
                </a:solidFill>
                <a:latin typeface="Montserrat Classic"/>
                <a:ea typeface="Montserrat Classic"/>
                <a:cs typeface="Montserrat Classic"/>
                <a:sym typeface="Montserrat Classic"/>
                <a:hlinkClick r:id="rId5" tooltip="https://atlan.com/data-governance-framework/?ref=/dama-dmbok-framework/"/>
              </a:rPr>
              <a:t>data governance framework</a:t>
            </a:r>
            <a:r>
              <a:rPr lang="en-US" sz="2428" spc="109">
                <a:solidFill>
                  <a:srgbClr val="2A2E3A"/>
                </a:solidFill>
                <a:latin typeface="Montserrat Classic"/>
                <a:ea typeface="Montserrat Classic"/>
                <a:cs typeface="Montserrat Classic"/>
                <a:sym typeface="Montserrat Classic"/>
              </a:rPr>
              <a:t> for your organization. </a:t>
            </a:r>
          </a:p>
          <a:p>
            <a:pPr algn="just">
              <a:lnSpc>
                <a:spcPts val="3400"/>
              </a:lnSpc>
            </a:pPr>
            <a:r>
              <a:rPr lang="en-US" sz="2428" spc="109">
                <a:solidFill>
                  <a:srgbClr val="2A2E3A"/>
                </a:solidFill>
                <a:latin typeface="Montserrat Classic"/>
                <a:ea typeface="Montserrat Classic"/>
                <a:cs typeface="Montserrat Classic"/>
                <a:sym typeface="Montserrat Classic"/>
              </a:rPr>
              <a:t>It can help you establish a comprehensive </a:t>
            </a:r>
          </a:p>
          <a:p>
            <a:pPr algn="just">
              <a:lnSpc>
                <a:spcPts val="3400"/>
              </a:lnSpc>
            </a:pPr>
            <a:r>
              <a:rPr lang="en-US" sz="2428" spc="109">
                <a:solidFill>
                  <a:srgbClr val="2A2E3A"/>
                </a:solidFill>
                <a:latin typeface="Montserrat Classic"/>
                <a:ea typeface="Montserrat Classic"/>
                <a:cs typeface="Montserrat Classic"/>
                <a:sym typeface="Montserrat Classic"/>
              </a:rPr>
              <a:t>and consistent approach to data management</a:t>
            </a:r>
          </a:p>
          <a:p>
            <a:pPr algn="just">
              <a:lnSpc>
                <a:spcPts val="3400"/>
              </a:lnSpc>
            </a:pPr>
            <a:r>
              <a:rPr lang="en-US" sz="2428" spc="109">
                <a:solidFill>
                  <a:srgbClr val="2A2E3A"/>
                </a:solidFill>
                <a:latin typeface="Montserrat Classic"/>
                <a:ea typeface="Montserrat Classic"/>
                <a:cs typeface="Montserrat Classic"/>
                <a:sym typeface="Montserrat Classic"/>
              </a:rPr>
              <a:t> across different teams and verticals,</a:t>
            </a:r>
          </a:p>
          <a:p>
            <a:pPr algn="just">
              <a:lnSpc>
                <a:spcPts val="3400"/>
              </a:lnSpc>
            </a:pPr>
            <a:r>
              <a:rPr lang="en-US" sz="2428" spc="109">
                <a:solidFill>
                  <a:srgbClr val="2A2E3A"/>
                </a:solidFill>
                <a:latin typeface="Montserrat Classic"/>
                <a:ea typeface="Montserrat Classic"/>
                <a:cs typeface="Montserrat Classic"/>
                <a:sym typeface="Montserrat Classic"/>
              </a:rPr>
              <a:t> preventing data silos and facilitating data integration.</a:t>
            </a:r>
          </a:p>
          <a:p>
            <a:pPr algn="just" marL="0" indent="0" lvl="0">
              <a:lnSpc>
                <a:spcPts val="34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54765" y="1176206"/>
            <a:ext cx="11869616" cy="1876425"/>
          </a:xfrm>
          <a:prstGeom prst="rect">
            <a:avLst/>
          </a:prstGeom>
        </p:spPr>
        <p:txBody>
          <a:bodyPr anchor="t" rtlCol="false" tIns="0" lIns="0" bIns="0" rIns="0">
            <a:spAutoFit/>
          </a:bodyPr>
          <a:lstStyle/>
          <a:p>
            <a:pPr algn="l">
              <a:lnSpc>
                <a:spcPts val="7358"/>
              </a:lnSpc>
            </a:pPr>
            <a:r>
              <a:rPr lang="en-US" sz="6131" spc="220">
                <a:solidFill>
                  <a:srgbClr val="2A2E3A"/>
                </a:solidFill>
                <a:latin typeface="Montserrat Classic Bold"/>
                <a:ea typeface="Montserrat Classic Bold"/>
                <a:cs typeface="Montserrat Classic Bold"/>
                <a:sym typeface="Montserrat Classic Bold"/>
              </a:rPr>
              <a:t>Main characteristics </a:t>
            </a:r>
          </a:p>
          <a:p>
            <a:pPr algn="l">
              <a:lnSpc>
                <a:spcPts val="7358"/>
              </a:lnSpc>
              <a:spcBef>
                <a:spcPct val="0"/>
              </a:spcBef>
            </a:pPr>
            <a:r>
              <a:rPr lang="en-US" sz="6131" spc="220">
                <a:solidFill>
                  <a:srgbClr val="2A2E3A"/>
                </a:solidFill>
                <a:latin typeface="Montserrat Classic Bold"/>
                <a:ea typeface="Montserrat Classic Bold"/>
                <a:cs typeface="Montserrat Classic Bold"/>
                <a:sym typeface="Montserrat Classic Bold"/>
              </a:rPr>
              <a:t>of data governance </a:t>
            </a:r>
          </a:p>
        </p:txBody>
      </p:sp>
      <p:sp>
        <p:nvSpPr>
          <p:cNvPr name="TextBox 3" id="3"/>
          <p:cNvSpPr txBox="true"/>
          <p:nvPr/>
        </p:nvSpPr>
        <p:spPr>
          <a:xfrm rot="0">
            <a:off x="2005006" y="3633135"/>
            <a:ext cx="7797472" cy="5799100"/>
          </a:xfrm>
          <a:prstGeom prst="rect">
            <a:avLst/>
          </a:prstGeom>
        </p:spPr>
        <p:txBody>
          <a:bodyPr anchor="t" rtlCol="false" tIns="0" lIns="0" bIns="0" rIns="0">
            <a:spAutoFit/>
          </a:bodyPr>
          <a:lstStyle/>
          <a:p>
            <a:pPr algn="l" marL="599379" indent="-299689" lvl="1">
              <a:lnSpc>
                <a:spcPts val="3886"/>
              </a:lnSpc>
              <a:buFont typeface="Arial"/>
              <a:buChar char="•"/>
            </a:pPr>
            <a:r>
              <a:rPr lang="en-US" sz="2776" spc="61">
                <a:solidFill>
                  <a:srgbClr val="2A2E3A"/>
                </a:solidFill>
                <a:latin typeface="Montserrat Classic"/>
                <a:ea typeface="Montserrat Classic"/>
                <a:cs typeface="Montserrat Classic"/>
                <a:sym typeface="Montserrat Classic"/>
              </a:rPr>
              <a:t>Administers the public policy and affairs of data.</a:t>
            </a:r>
          </a:p>
          <a:p>
            <a:pPr algn="l" marL="599379" indent="-299689" lvl="1">
              <a:lnSpc>
                <a:spcPts val="3886"/>
              </a:lnSpc>
              <a:buFont typeface="Arial"/>
              <a:buChar char="•"/>
            </a:pPr>
            <a:r>
              <a:rPr lang="en-US" sz="2776" spc="61">
                <a:solidFill>
                  <a:srgbClr val="2A2E3A"/>
                </a:solidFill>
                <a:latin typeface="Montserrat Classic"/>
                <a:ea typeface="Montserrat Classic"/>
                <a:cs typeface="Montserrat Classic"/>
                <a:sym typeface="Montserrat Classic"/>
              </a:rPr>
              <a:t>Exercises the sovereign authority of data and influences the database</a:t>
            </a:r>
          </a:p>
          <a:p>
            <a:pPr algn="l" marL="599379" indent="-299689" lvl="1">
              <a:lnSpc>
                <a:spcPts val="3886"/>
              </a:lnSpc>
              <a:buFont typeface="Arial"/>
              <a:buChar char="•"/>
            </a:pPr>
            <a:r>
              <a:rPr lang="en-US" sz="2776" spc="61">
                <a:solidFill>
                  <a:srgbClr val="2A2E3A"/>
                </a:solidFill>
                <a:latin typeface="Montserrat Classic"/>
                <a:ea typeface="Montserrat Classic"/>
                <a:cs typeface="Montserrat Classic"/>
                <a:sym typeface="Montserrat Classic"/>
              </a:rPr>
              <a:t>Controls the speed or magnitude of data.</a:t>
            </a:r>
          </a:p>
          <a:p>
            <a:pPr algn="l" marL="599379" indent="-299689" lvl="1">
              <a:lnSpc>
                <a:spcPts val="3886"/>
              </a:lnSpc>
              <a:buFont typeface="Arial"/>
              <a:buChar char="•"/>
            </a:pPr>
            <a:r>
              <a:rPr lang="en-US" sz="2776" spc="61">
                <a:solidFill>
                  <a:srgbClr val="2A2E3A"/>
                </a:solidFill>
                <a:latin typeface="Montserrat Classic"/>
                <a:ea typeface="Montserrat Classic"/>
                <a:cs typeface="Montserrat Classic"/>
                <a:sym typeface="Montserrat Classic"/>
              </a:rPr>
              <a:t>Regulates data</a:t>
            </a:r>
          </a:p>
          <a:p>
            <a:pPr algn="l" marL="599379" indent="-299689" lvl="1">
              <a:lnSpc>
                <a:spcPts val="3886"/>
              </a:lnSpc>
              <a:buFont typeface="Arial"/>
              <a:buChar char="•"/>
            </a:pPr>
            <a:r>
              <a:rPr lang="en-US" sz="2776" spc="61">
                <a:solidFill>
                  <a:srgbClr val="2A2E3A"/>
                </a:solidFill>
                <a:latin typeface="Montserrat Classic"/>
                <a:ea typeface="Montserrat Classic"/>
                <a:cs typeface="Montserrat Classic"/>
                <a:sym typeface="Montserrat Classic"/>
              </a:rPr>
              <a:t>Controls the actions of data and their behavior</a:t>
            </a:r>
          </a:p>
          <a:p>
            <a:pPr algn="l" marL="599379" indent="-299689" lvl="1">
              <a:lnSpc>
                <a:spcPts val="3886"/>
              </a:lnSpc>
              <a:buFont typeface="Arial"/>
              <a:buChar char="•"/>
            </a:pPr>
            <a:r>
              <a:rPr lang="en-US" sz="2776" spc="61">
                <a:solidFill>
                  <a:srgbClr val="2A2E3A"/>
                </a:solidFill>
                <a:latin typeface="Montserrat Classic"/>
                <a:ea typeface="Montserrat Classic"/>
                <a:cs typeface="Montserrat Classic"/>
                <a:sym typeface="Montserrat Classic"/>
              </a:rPr>
              <a:t>Restrains the data</a:t>
            </a:r>
          </a:p>
          <a:p>
            <a:pPr algn="l" marL="599379" indent="-299689" lvl="1">
              <a:lnSpc>
                <a:spcPts val="3886"/>
              </a:lnSpc>
              <a:buFont typeface="Arial"/>
              <a:buChar char="•"/>
            </a:pPr>
            <a:r>
              <a:rPr lang="en-US" sz="2776" spc="61">
                <a:solidFill>
                  <a:srgbClr val="2A2E3A"/>
                </a:solidFill>
                <a:latin typeface="Montserrat Classic"/>
                <a:ea typeface="Montserrat Classic"/>
                <a:cs typeface="Montserrat Classic"/>
                <a:sym typeface="Montserrat Classic"/>
              </a:rPr>
              <a:t>Manages political authority over data</a:t>
            </a:r>
          </a:p>
          <a:p>
            <a:pPr algn="l" marL="0" indent="0" lvl="0">
              <a:lnSpc>
                <a:spcPts val="3886"/>
              </a:lnSpc>
              <a:spcBef>
                <a:spcPct val="0"/>
              </a:spcBef>
            </a:pPr>
          </a:p>
        </p:txBody>
      </p:sp>
      <p:sp>
        <p:nvSpPr>
          <p:cNvPr name="Freeform 4" id="4"/>
          <p:cNvSpPr/>
          <p:nvPr/>
        </p:nvSpPr>
        <p:spPr>
          <a:xfrm flipH="false" flipV="true" rot="5826478">
            <a:off x="8552133" y="2395564"/>
            <a:ext cx="14236019" cy="7411593"/>
          </a:xfrm>
          <a:custGeom>
            <a:avLst/>
            <a:gdLst/>
            <a:ahLst/>
            <a:cxnLst/>
            <a:rect r="r" b="b" t="t" l="l"/>
            <a:pathLst>
              <a:path h="7411593" w="14236019">
                <a:moveTo>
                  <a:pt x="0" y="7411593"/>
                </a:moveTo>
                <a:lnTo>
                  <a:pt x="14236019" y="7411593"/>
                </a:lnTo>
                <a:lnTo>
                  <a:pt x="14236019" y="0"/>
                </a:lnTo>
                <a:lnTo>
                  <a:pt x="0" y="0"/>
                </a:lnTo>
                <a:lnTo>
                  <a:pt x="0" y="741159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401360" y="-473980"/>
            <a:ext cx="13623274" cy="13623220"/>
            <a:chOff x="0" y="0"/>
            <a:chExt cx="6350000" cy="6349975"/>
          </a:xfrm>
        </p:grpSpPr>
        <p:sp>
          <p:nvSpPr>
            <p:cNvPr name="Freeform 6" id="6"/>
            <p:cNvSpPr/>
            <p:nvPr/>
          </p:nvSpPr>
          <p:spPr>
            <a:xfrm flipH="true" flipV="true" rot="0">
              <a:off x="0" y="0"/>
              <a:ext cx="6350000" cy="6349975"/>
            </a:xfrm>
            <a:custGeom>
              <a:avLst/>
              <a:gdLst/>
              <a:ahLst/>
              <a:cxnLst/>
              <a:rect r="r" b="b" t="t" l="l"/>
              <a:pathLst>
                <a:path h="6349975" w="6350000">
                  <a:moveTo>
                    <a:pt x="0" y="3174949"/>
                  </a:moveTo>
                  <a:cubicBezTo>
                    <a:pt x="0" y="1421524"/>
                    <a:pt x="1421524" y="0"/>
                    <a:pt x="3175000" y="0"/>
                  </a:cubicBezTo>
                  <a:cubicBezTo>
                    <a:pt x="4928502" y="0"/>
                    <a:pt x="6350000" y="1421524"/>
                    <a:pt x="6350000" y="3174949"/>
                  </a:cubicBezTo>
                  <a:cubicBezTo>
                    <a:pt x="6350000" y="4928464"/>
                    <a:pt x="4928502" y="6349975"/>
                    <a:pt x="3175000" y="6349975"/>
                  </a:cubicBezTo>
                  <a:cubicBezTo>
                    <a:pt x="1421498" y="6349975"/>
                    <a:pt x="0" y="4928464"/>
                    <a:pt x="0" y="3174949"/>
                  </a:cubicBezTo>
                  <a:close/>
                </a:path>
              </a:pathLst>
            </a:custGeom>
            <a:blipFill>
              <a:blip r:embed="rId4"/>
              <a:stretch>
                <a:fillRect l="-24999" t="0" r="-24999"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98201" y="1573771"/>
            <a:ext cx="7968507" cy="1876425"/>
          </a:xfrm>
          <a:prstGeom prst="rect">
            <a:avLst/>
          </a:prstGeom>
        </p:spPr>
        <p:txBody>
          <a:bodyPr anchor="t" rtlCol="false" tIns="0" lIns="0" bIns="0" rIns="0">
            <a:spAutoFit/>
          </a:bodyPr>
          <a:lstStyle/>
          <a:p>
            <a:pPr algn="l" marL="0" indent="0" lvl="0">
              <a:lnSpc>
                <a:spcPts val="7358"/>
              </a:lnSpc>
              <a:spcBef>
                <a:spcPct val="0"/>
              </a:spcBef>
            </a:pPr>
            <a:r>
              <a:rPr lang="en-US" sz="6131" spc="220">
                <a:solidFill>
                  <a:srgbClr val="2A2E3A"/>
                </a:solidFill>
                <a:latin typeface="Montserrat Classic Bold"/>
                <a:ea typeface="Montserrat Classic Bold"/>
                <a:cs typeface="Montserrat Classic Bold"/>
                <a:sym typeface="Montserrat Classic Bold"/>
              </a:rPr>
              <a:t>Goals of data governance </a:t>
            </a:r>
          </a:p>
        </p:txBody>
      </p:sp>
      <p:sp>
        <p:nvSpPr>
          <p:cNvPr name="TextBox 3" id="3"/>
          <p:cNvSpPr txBox="true"/>
          <p:nvPr/>
        </p:nvSpPr>
        <p:spPr>
          <a:xfrm rot="0">
            <a:off x="7198201" y="3909347"/>
            <a:ext cx="7797472" cy="4830356"/>
          </a:xfrm>
          <a:prstGeom prst="rect">
            <a:avLst/>
          </a:prstGeom>
        </p:spPr>
        <p:txBody>
          <a:bodyPr anchor="t" rtlCol="false" tIns="0" lIns="0" bIns="0" rIns="0">
            <a:spAutoFit/>
          </a:bodyPr>
          <a:lstStyle/>
          <a:p>
            <a:pPr algn="l" marL="599379" indent="-299689" lvl="1">
              <a:lnSpc>
                <a:spcPts val="3886"/>
              </a:lnSpc>
              <a:spcBef>
                <a:spcPct val="0"/>
              </a:spcBef>
              <a:buFont typeface="Arial"/>
              <a:buChar char="•"/>
            </a:pPr>
            <a:r>
              <a:rPr lang="en-US" sz="2776" spc="61">
                <a:solidFill>
                  <a:srgbClr val="2A2E3A"/>
                </a:solidFill>
                <a:latin typeface="Montserrat Classic"/>
                <a:ea typeface="Montserrat Classic"/>
                <a:cs typeface="Montserrat Classic"/>
                <a:sym typeface="Montserrat Classic"/>
              </a:rPr>
              <a:t>Mini</a:t>
            </a:r>
            <a:r>
              <a:rPr lang="en-US" sz="2776" spc="61" strike="noStrike" u="none">
                <a:solidFill>
                  <a:srgbClr val="2A2E3A"/>
                </a:solidFill>
                <a:latin typeface="Montserrat Classic"/>
                <a:ea typeface="Montserrat Classic"/>
                <a:cs typeface="Montserrat Classic"/>
                <a:sym typeface="Montserrat Classic"/>
              </a:rPr>
              <a:t>mizes risks factors</a:t>
            </a:r>
          </a:p>
          <a:p>
            <a:pPr algn="l" marL="599379" indent="-299689" lvl="1">
              <a:lnSpc>
                <a:spcPts val="3886"/>
              </a:lnSpc>
              <a:spcBef>
                <a:spcPct val="0"/>
              </a:spcBef>
              <a:buFont typeface="Arial"/>
              <a:buChar char="•"/>
            </a:pPr>
            <a:r>
              <a:rPr lang="en-US" sz="2776" spc="61" strike="noStrike" u="none">
                <a:solidFill>
                  <a:srgbClr val="2A2E3A"/>
                </a:solidFill>
                <a:latin typeface="Montserrat Classic"/>
                <a:ea typeface="Montserrat Classic"/>
                <a:cs typeface="Montserrat Classic"/>
                <a:sym typeface="Montserrat Classic"/>
              </a:rPr>
              <a:t>Establishes internal rules of data</a:t>
            </a:r>
          </a:p>
          <a:p>
            <a:pPr algn="l" marL="599379" indent="-299689" lvl="1">
              <a:lnSpc>
                <a:spcPts val="3886"/>
              </a:lnSpc>
              <a:spcBef>
                <a:spcPct val="0"/>
              </a:spcBef>
              <a:buFont typeface="Arial"/>
              <a:buChar char="•"/>
            </a:pPr>
            <a:r>
              <a:rPr lang="en-US" sz="2776" spc="61" strike="noStrike" u="none">
                <a:solidFill>
                  <a:srgbClr val="2A2E3A"/>
                </a:solidFill>
                <a:latin typeface="Montserrat Classic"/>
                <a:ea typeface="Montserrat Classic"/>
                <a:cs typeface="Montserrat Classic"/>
                <a:sym typeface="Montserrat Classic"/>
              </a:rPr>
              <a:t>Implementation compliance requirements</a:t>
            </a:r>
          </a:p>
          <a:p>
            <a:pPr algn="l" marL="599379" indent="-299689" lvl="1">
              <a:lnSpc>
                <a:spcPts val="3886"/>
              </a:lnSpc>
              <a:spcBef>
                <a:spcPct val="0"/>
              </a:spcBef>
              <a:buFont typeface="Arial"/>
              <a:buChar char="•"/>
            </a:pPr>
            <a:r>
              <a:rPr lang="en-US" sz="2776" spc="61" strike="noStrike" u="none">
                <a:solidFill>
                  <a:srgbClr val="2A2E3A"/>
                </a:solidFill>
                <a:latin typeface="Montserrat Classic"/>
                <a:ea typeface="Montserrat Classic"/>
                <a:cs typeface="Montserrat Classic"/>
                <a:sym typeface="Montserrat Classic"/>
              </a:rPr>
              <a:t>Improves internal and external communication</a:t>
            </a:r>
          </a:p>
          <a:p>
            <a:pPr algn="l" marL="599379" indent="-299689" lvl="1">
              <a:lnSpc>
                <a:spcPts val="3886"/>
              </a:lnSpc>
              <a:spcBef>
                <a:spcPct val="0"/>
              </a:spcBef>
              <a:buFont typeface="Arial"/>
              <a:buChar char="•"/>
            </a:pPr>
            <a:r>
              <a:rPr lang="en-US" sz="2776" spc="61" strike="noStrike" u="none">
                <a:solidFill>
                  <a:srgbClr val="2A2E3A"/>
                </a:solidFill>
                <a:latin typeface="Montserrat Classic"/>
                <a:ea typeface="Montserrat Classic"/>
                <a:cs typeface="Montserrat Classic"/>
                <a:sym typeface="Montserrat Classic"/>
              </a:rPr>
              <a:t>Increases the value of data</a:t>
            </a:r>
          </a:p>
          <a:p>
            <a:pPr algn="l" marL="599379" indent="-299689" lvl="1">
              <a:lnSpc>
                <a:spcPts val="3886"/>
              </a:lnSpc>
              <a:spcBef>
                <a:spcPct val="0"/>
              </a:spcBef>
              <a:buFont typeface="Arial"/>
              <a:buChar char="•"/>
            </a:pPr>
            <a:r>
              <a:rPr lang="en-US" sz="2776" spc="61" strike="noStrike" u="none">
                <a:solidFill>
                  <a:srgbClr val="2A2E3A"/>
                </a:solidFill>
                <a:latin typeface="Montserrat Classic"/>
                <a:ea typeface="Montserrat Classic"/>
                <a:cs typeface="Montserrat Classic"/>
                <a:sym typeface="Montserrat Classic"/>
              </a:rPr>
              <a:t>Facilitates the administration</a:t>
            </a:r>
          </a:p>
          <a:p>
            <a:pPr algn="l" marL="599379" indent="-299689" lvl="1">
              <a:lnSpc>
                <a:spcPts val="3886"/>
              </a:lnSpc>
              <a:spcBef>
                <a:spcPct val="0"/>
              </a:spcBef>
              <a:buFont typeface="Arial"/>
              <a:buChar char="•"/>
            </a:pPr>
            <a:r>
              <a:rPr lang="en-US" sz="2776" spc="61" strike="noStrike" u="none">
                <a:solidFill>
                  <a:srgbClr val="2A2E3A"/>
                </a:solidFill>
                <a:latin typeface="Montserrat Classic"/>
                <a:ea typeface="Montserrat Classic"/>
                <a:cs typeface="Montserrat Classic"/>
                <a:sym typeface="Montserrat Classic"/>
              </a:rPr>
              <a:t>Optimizes cost</a:t>
            </a:r>
          </a:p>
          <a:p>
            <a:pPr algn="l" marL="0" indent="0" lvl="0">
              <a:lnSpc>
                <a:spcPts val="3886"/>
              </a:lnSpc>
              <a:spcBef>
                <a:spcPct val="0"/>
              </a:spcBef>
            </a:pPr>
          </a:p>
        </p:txBody>
      </p:sp>
      <p:sp>
        <p:nvSpPr>
          <p:cNvPr name="Freeform 4" id="4"/>
          <p:cNvSpPr/>
          <p:nvPr/>
        </p:nvSpPr>
        <p:spPr>
          <a:xfrm flipH="false" flipV="false" rot="5826478">
            <a:off x="-4070563" y="2299434"/>
            <a:ext cx="14236019" cy="7411593"/>
          </a:xfrm>
          <a:custGeom>
            <a:avLst/>
            <a:gdLst/>
            <a:ahLst/>
            <a:cxnLst/>
            <a:rect r="r" b="b" t="t" l="l"/>
            <a:pathLst>
              <a:path h="7411593" w="14236019">
                <a:moveTo>
                  <a:pt x="0" y="0"/>
                </a:moveTo>
                <a:lnTo>
                  <a:pt x="14236019" y="0"/>
                </a:lnTo>
                <a:lnTo>
                  <a:pt x="14236019" y="7411593"/>
                </a:lnTo>
                <a:lnTo>
                  <a:pt x="0" y="741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7544393" y="-1239131"/>
            <a:ext cx="13623274" cy="13623220"/>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5400000">
            <a:off x="1496511" y="2291195"/>
            <a:ext cx="10287000" cy="5704609"/>
          </a:xfrm>
          <a:custGeom>
            <a:avLst/>
            <a:gdLst/>
            <a:ahLst/>
            <a:cxnLst/>
            <a:rect r="r" b="b" t="t" l="l"/>
            <a:pathLst>
              <a:path h="5704609" w="10287000">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517694" y="-474166"/>
            <a:ext cx="6382202" cy="10956964"/>
            <a:chOff x="0" y="0"/>
            <a:chExt cx="1680909" cy="2885785"/>
          </a:xfrm>
        </p:grpSpPr>
        <p:sp>
          <p:nvSpPr>
            <p:cNvPr name="Freeform 5" id="5"/>
            <p:cNvSpPr/>
            <p:nvPr/>
          </p:nvSpPr>
          <p:spPr>
            <a:xfrm flipH="false" flipV="false" rot="0">
              <a:off x="0" y="0"/>
              <a:ext cx="1680909" cy="2885785"/>
            </a:xfrm>
            <a:custGeom>
              <a:avLst/>
              <a:gdLst/>
              <a:ahLst/>
              <a:cxnLst/>
              <a:rect r="r" b="b" t="t" l="l"/>
              <a:pathLst>
                <a:path h="2885785" w="1680909">
                  <a:moveTo>
                    <a:pt x="0" y="0"/>
                  </a:moveTo>
                  <a:lnTo>
                    <a:pt x="1680909" y="0"/>
                  </a:lnTo>
                  <a:lnTo>
                    <a:pt x="1680909" y="2885785"/>
                  </a:lnTo>
                  <a:lnTo>
                    <a:pt x="0" y="2885785"/>
                  </a:lnTo>
                  <a:close/>
                </a:path>
              </a:pathLst>
            </a:custGeom>
            <a:solidFill>
              <a:srgbClr val="08377C"/>
            </a:solidFill>
            <a:ln cap="sq">
              <a:noFill/>
              <a:prstDash val="solid"/>
              <a:miter/>
            </a:ln>
          </p:spPr>
        </p:sp>
        <p:sp>
          <p:nvSpPr>
            <p:cNvPr name="TextBox 6" id="6"/>
            <p:cNvSpPr txBox="true"/>
            <p:nvPr/>
          </p:nvSpPr>
          <p:spPr>
            <a:xfrm>
              <a:off x="0" y="-47625"/>
              <a:ext cx="1680909" cy="29334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79378" y="2057400"/>
            <a:ext cx="8972996" cy="5858768"/>
            <a:chOff x="0" y="0"/>
            <a:chExt cx="2363258" cy="1543050"/>
          </a:xfrm>
        </p:grpSpPr>
        <p:sp>
          <p:nvSpPr>
            <p:cNvPr name="Freeform 8" id="8"/>
            <p:cNvSpPr/>
            <p:nvPr/>
          </p:nvSpPr>
          <p:spPr>
            <a:xfrm flipH="false" flipV="false" rot="0">
              <a:off x="0" y="0"/>
              <a:ext cx="2363258" cy="1543050"/>
            </a:xfrm>
            <a:custGeom>
              <a:avLst/>
              <a:gdLst/>
              <a:ahLst/>
              <a:cxnLst/>
              <a:rect r="r" b="b" t="t" l="l"/>
              <a:pathLst>
                <a:path h="1543050" w="2363258">
                  <a:moveTo>
                    <a:pt x="13805" y="0"/>
                  </a:moveTo>
                  <a:lnTo>
                    <a:pt x="2349453" y="0"/>
                  </a:lnTo>
                  <a:cubicBezTo>
                    <a:pt x="2353115" y="0"/>
                    <a:pt x="2356626" y="1454"/>
                    <a:pt x="2359215" y="4043"/>
                  </a:cubicBezTo>
                  <a:cubicBezTo>
                    <a:pt x="2361804" y="6632"/>
                    <a:pt x="2363258" y="10144"/>
                    <a:pt x="2363258" y="13805"/>
                  </a:cubicBezTo>
                  <a:lnTo>
                    <a:pt x="2363258" y="1529245"/>
                  </a:lnTo>
                  <a:cubicBezTo>
                    <a:pt x="2363258" y="1536869"/>
                    <a:pt x="2357078" y="1543050"/>
                    <a:pt x="2349453" y="1543050"/>
                  </a:cubicBezTo>
                  <a:lnTo>
                    <a:pt x="13805" y="1543050"/>
                  </a:lnTo>
                  <a:cubicBezTo>
                    <a:pt x="6181" y="1543050"/>
                    <a:pt x="0" y="1536869"/>
                    <a:pt x="0" y="1529245"/>
                  </a:cubicBezTo>
                  <a:lnTo>
                    <a:pt x="0" y="13805"/>
                  </a:lnTo>
                  <a:cubicBezTo>
                    <a:pt x="0" y="6181"/>
                    <a:pt x="6181" y="0"/>
                    <a:pt x="13805" y="0"/>
                  </a:cubicBezTo>
                  <a:close/>
                </a:path>
              </a:pathLst>
            </a:custGeom>
            <a:solidFill>
              <a:srgbClr val="FFFFFF"/>
            </a:solidFill>
          </p:spPr>
        </p:sp>
        <p:sp>
          <p:nvSpPr>
            <p:cNvPr name="TextBox 9" id="9"/>
            <p:cNvSpPr txBox="true"/>
            <p:nvPr/>
          </p:nvSpPr>
          <p:spPr>
            <a:xfrm>
              <a:off x="0" y="-47625"/>
              <a:ext cx="2363258" cy="159067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2568406" y="7916168"/>
            <a:ext cx="9283968" cy="1101375"/>
          </a:xfrm>
          <a:custGeom>
            <a:avLst/>
            <a:gdLst/>
            <a:ahLst/>
            <a:cxnLst/>
            <a:rect r="r" b="b" t="t" l="l"/>
            <a:pathLst>
              <a:path h="1101375" w="9283968">
                <a:moveTo>
                  <a:pt x="0" y="0"/>
                </a:moveTo>
                <a:lnTo>
                  <a:pt x="9283968" y="0"/>
                </a:lnTo>
                <a:lnTo>
                  <a:pt x="9283968" y="1101375"/>
                </a:lnTo>
                <a:lnTo>
                  <a:pt x="0" y="1101375"/>
                </a:lnTo>
                <a:lnTo>
                  <a:pt x="0" y="0"/>
                </a:lnTo>
                <a:close/>
              </a:path>
            </a:pathLst>
          </a:custGeom>
          <a:blipFill>
            <a:blip r:embed="rId5">
              <a:alphaModFix amt="89000"/>
            </a:blip>
            <a:stretch>
              <a:fillRect l="0" t="0" r="0" b="-142346"/>
            </a:stretch>
          </a:blipFill>
        </p:spPr>
      </p:sp>
      <p:sp>
        <p:nvSpPr>
          <p:cNvPr name="AutoShape 11" id="11"/>
          <p:cNvSpPr/>
          <p:nvPr/>
        </p:nvSpPr>
        <p:spPr>
          <a:xfrm>
            <a:off x="2879378" y="2611934"/>
            <a:ext cx="8972996" cy="0"/>
          </a:xfrm>
          <a:prstGeom prst="line">
            <a:avLst/>
          </a:prstGeom>
          <a:ln cap="flat" w="38100">
            <a:solidFill>
              <a:srgbClr val="DBDBDB"/>
            </a:solidFill>
            <a:prstDash val="solid"/>
            <a:headEnd type="none" len="sm" w="sm"/>
            <a:tailEnd type="none" len="sm" w="sm"/>
          </a:ln>
        </p:spPr>
      </p:sp>
      <p:sp>
        <p:nvSpPr>
          <p:cNvPr name="TextBox 12" id="12"/>
          <p:cNvSpPr txBox="true"/>
          <p:nvPr/>
        </p:nvSpPr>
        <p:spPr>
          <a:xfrm rot="0">
            <a:off x="2914418" y="2047875"/>
            <a:ext cx="8509297" cy="1533525"/>
          </a:xfrm>
          <a:prstGeom prst="rect">
            <a:avLst/>
          </a:prstGeom>
        </p:spPr>
        <p:txBody>
          <a:bodyPr anchor="t" rtlCol="false" tIns="0" lIns="0" bIns="0" rIns="0">
            <a:spAutoFit/>
          </a:bodyPr>
          <a:lstStyle/>
          <a:p>
            <a:pPr algn="ctr" marL="0" indent="0" lvl="0">
              <a:lnSpc>
                <a:spcPts val="6038"/>
              </a:lnSpc>
              <a:spcBef>
                <a:spcPct val="0"/>
              </a:spcBef>
            </a:pPr>
            <a:r>
              <a:rPr lang="en-US" sz="5031" spc="181">
                <a:solidFill>
                  <a:srgbClr val="2A2E3A"/>
                </a:solidFill>
                <a:latin typeface="Montserrat Classic Bold"/>
                <a:ea typeface="Montserrat Classic Bold"/>
                <a:cs typeface="Montserrat Classic Bold"/>
                <a:sym typeface="Montserrat Classic Bold"/>
              </a:rPr>
              <a:t> Challenges in Data Governance</a:t>
            </a:r>
          </a:p>
        </p:txBody>
      </p:sp>
      <p:sp>
        <p:nvSpPr>
          <p:cNvPr name="TextBox 13" id="13"/>
          <p:cNvSpPr txBox="true"/>
          <p:nvPr/>
        </p:nvSpPr>
        <p:spPr>
          <a:xfrm rot="0">
            <a:off x="3040299" y="3709208"/>
            <a:ext cx="8651154" cy="4022002"/>
          </a:xfrm>
          <a:prstGeom prst="rect">
            <a:avLst/>
          </a:prstGeom>
        </p:spPr>
        <p:txBody>
          <a:bodyPr anchor="t" rtlCol="false" tIns="0" lIns="0" bIns="0" rIns="0">
            <a:spAutoFit/>
          </a:bodyPr>
          <a:lstStyle/>
          <a:p>
            <a:pPr algn="l" marL="545898" indent="-272949" lvl="1">
              <a:lnSpc>
                <a:spcPts val="3539"/>
              </a:lnSpc>
              <a:spcBef>
                <a:spcPct val="0"/>
              </a:spcBef>
              <a:buFont typeface="Arial"/>
              <a:buChar char="•"/>
            </a:pPr>
            <a:r>
              <a:rPr lang="en-US" sz="2528" spc="113">
                <a:solidFill>
                  <a:srgbClr val="2A2E3A"/>
                </a:solidFill>
                <a:latin typeface="Montserrat Classic"/>
                <a:ea typeface="Montserrat Classic"/>
                <a:cs typeface="Montserrat Classic"/>
                <a:sym typeface="Montserrat Classic"/>
              </a:rPr>
              <a:t>Data</a:t>
            </a:r>
            <a:r>
              <a:rPr lang="en-US" sz="2528" spc="113" strike="noStrike" u="none">
                <a:solidFill>
                  <a:srgbClr val="2A2E3A"/>
                </a:solidFill>
                <a:latin typeface="Montserrat Classic"/>
                <a:ea typeface="Montserrat Classic"/>
                <a:cs typeface="Montserrat Classic"/>
                <a:sym typeface="Montserrat Classic"/>
              </a:rPr>
              <a:t> Silos: Disconnected data systems.</a:t>
            </a:r>
          </a:p>
          <a:p>
            <a:pPr algn="l" marL="545898" indent="-272949" lvl="1">
              <a:lnSpc>
                <a:spcPts val="3539"/>
              </a:lnSpc>
              <a:spcBef>
                <a:spcPct val="0"/>
              </a:spcBef>
              <a:buFont typeface="Arial"/>
              <a:buChar char="•"/>
            </a:pPr>
            <a:r>
              <a:rPr lang="en-US" sz="2528" spc="113" strike="noStrike" u="none">
                <a:solidFill>
                  <a:srgbClr val="2A2E3A"/>
                </a:solidFill>
                <a:latin typeface="Montserrat Classic"/>
                <a:ea typeface="Montserrat Classic"/>
                <a:cs typeface="Montserrat Classic"/>
                <a:sym typeface="Montserrat Classic"/>
              </a:rPr>
              <a:t>Resistance to Change: Gaining stakeholder buy-in.</a:t>
            </a:r>
          </a:p>
          <a:p>
            <a:pPr algn="l" marL="545898" indent="-272949" lvl="1">
              <a:lnSpc>
                <a:spcPts val="3539"/>
              </a:lnSpc>
              <a:spcBef>
                <a:spcPct val="0"/>
              </a:spcBef>
              <a:buFont typeface="Arial"/>
              <a:buChar char="•"/>
            </a:pPr>
            <a:r>
              <a:rPr lang="en-US" sz="2528" spc="113" strike="noStrike" u="none">
                <a:solidFill>
                  <a:srgbClr val="2A2E3A"/>
                </a:solidFill>
                <a:latin typeface="Montserrat Classic"/>
                <a:ea typeface="Montserrat Classic"/>
                <a:cs typeface="Montserrat Classic"/>
                <a:sym typeface="Montserrat Classic"/>
              </a:rPr>
              <a:t>Complexity: Managing large and diverse data sets.</a:t>
            </a:r>
          </a:p>
          <a:p>
            <a:pPr algn="l" marL="545898" indent="-272949" lvl="1">
              <a:lnSpc>
                <a:spcPts val="3539"/>
              </a:lnSpc>
              <a:spcBef>
                <a:spcPct val="0"/>
              </a:spcBef>
              <a:buFont typeface="Arial"/>
              <a:buChar char="•"/>
            </a:pPr>
            <a:r>
              <a:rPr lang="en-US" sz="2528" spc="113" strike="noStrike" u="none">
                <a:solidFill>
                  <a:srgbClr val="2A2E3A"/>
                </a:solidFill>
                <a:latin typeface="Montserrat Classic"/>
                <a:ea typeface="Montserrat Classic"/>
                <a:cs typeface="Montserrat Classic"/>
                <a:sym typeface="Montserrat Classic"/>
              </a:rPr>
              <a:t>Balancing Data Access and Privacy</a:t>
            </a:r>
            <a:r>
              <a:rPr lang="en-US" sz="2528" spc="113" strike="noStrike" u="none">
                <a:solidFill>
                  <a:srgbClr val="2A2E3A"/>
                </a:solidFill>
                <a:latin typeface="Montserrat Classic"/>
                <a:ea typeface="Montserrat Classic"/>
                <a:cs typeface="Montserrat Classic"/>
                <a:sym typeface="Montserrat Classic"/>
              </a:rPr>
              <a:t>: Striking a balance between making data accessible to users and protecting individuals' privacy..</a:t>
            </a:r>
          </a:p>
          <a:p>
            <a:pPr algn="l" marL="0" indent="0" lvl="0">
              <a:lnSpc>
                <a:spcPts val="353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8377C"/>
        </a:solidFill>
      </p:bgPr>
    </p:bg>
    <p:spTree>
      <p:nvGrpSpPr>
        <p:cNvPr id="1" name=""/>
        <p:cNvGrpSpPr/>
        <p:nvPr/>
      </p:nvGrpSpPr>
      <p:grpSpPr>
        <a:xfrm>
          <a:off x="0" y="0"/>
          <a:ext cx="0" cy="0"/>
          <a:chOff x="0" y="0"/>
          <a:chExt cx="0" cy="0"/>
        </a:xfrm>
      </p:grpSpPr>
      <p:grpSp>
        <p:nvGrpSpPr>
          <p:cNvPr name="Group 2" id="2"/>
          <p:cNvGrpSpPr/>
          <p:nvPr/>
        </p:nvGrpSpPr>
        <p:grpSpPr>
          <a:xfrm rot="0">
            <a:off x="8822827" y="539339"/>
            <a:ext cx="8955734" cy="9039921"/>
            <a:chOff x="0" y="0"/>
            <a:chExt cx="2358712" cy="2380884"/>
          </a:xfrm>
        </p:grpSpPr>
        <p:sp>
          <p:nvSpPr>
            <p:cNvPr name="Freeform 3" id="3"/>
            <p:cNvSpPr/>
            <p:nvPr/>
          </p:nvSpPr>
          <p:spPr>
            <a:xfrm flipH="false" flipV="false" rot="0">
              <a:off x="0" y="0"/>
              <a:ext cx="2358712" cy="2380885"/>
            </a:xfrm>
            <a:custGeom>
              <a:avLst/>
              <a:gdLst/>
              <a:ahLst/>
              <a:cxnLst/>
              <a:rect r="r" b="b" t="t" l="l"/>
              <a:pathLst>
                <a:path h="2380885" w="2358712">
                  <a:moveTo>
                    <a:pt x="0" y="0"/>
                  </a:moveTo>
                  <a:lnTo>
                    <a:pt x="2358712" y="0"/>
                  </a:lnTo>
                  <a:lnTo>
                    <a:pt x="2358712" y="2380885"/>
                  </a:lnTo>
                  <a:lnTo>
                    <a:pt x="0" y="2380885"/>
                  </a:lnTo>
                  <a:close/>
                </a:path>
              </a:pathLst>
            </a:custGeom>
            <a:solidFill>
              <a:srgbClr val="FFFFFF"/>
            </a:solidFill>
          </p:spPr>
        </p:sp>
        <p:sp>
          <p:nvSpPr>
            <p:cNvPr name="TextBox 4" id="4"/>
            <p:cNvSpPr txBox="true"/>
            <p:nvPr/>
          </p:nvSpPr>
          <p:spPr>
            <a:xfrm>
              <a:off x="0" y="-47625"/>
              <a:ext cx="2358712" cy="242850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44000" y="1028700"/>
            <a:ext cx="8357937" cy="7583029"/>
          </a:xfrm>
          <a:custGeom>
            <a:avLst/>
            <a:gdLst/>
            <a:ahLst/>
            <a:cxnLst/>
            <a:rect r="r" b="b" t="t" l="l"/>
            <a:pathLst>
              <a:path h="7583029" w="8357937">
                <a:moveTo>
                  <a:pt x="0" y="0"/>
                </a:moveTo>
                <a:lnTo>
                  <a:pt x="8357937" y="0"/>
                </a:lnTo>
                <a:lnTo>
                  <a:pt x="8357937" y="7583029"/>
                </a:lnTo>
                <a:lnTo>
                  <a:pt x="0" y="7583029"/>
                </a:lnTo>
                <a:lnTo>
                  <a:pt x="0" y="0"/>
                </a:lnTo>
                <a:close/>
              </a:path>
            </a:pathLst>
          </a:custGeom>
          <a:blipFill>
            <a:blip r:embed="rId2"/>
            <a:stretch>
              <a:fillRect l="0" t="0" r="0" b="0"/>
            </a:stretch>
          </a:blipFill>
        </p:spPr>
      </p:sp>
      <p:sp>
        <p:nvSpPr>
          <p:cNvPr name="TextBox 6" id="6"/>
          <p:cNvSpPr txBox="true"/>
          <p:nvPr/>
        </p:nvSpPr>
        <p:spPr>
          <a:xfrm rot="0">
            <a:off x="1029475" y="2305444"/>
            <a:ext cx="6336005" cy="7273815"/>
          </a:xfrm>
          <a:prstGeom prst="rect">
            <a:avLst/>
          </a:prstGeom>
        </p:spPr>
        <p:txBody>
          <a:bodyPr anchor="t" rtlCol="false" tIns="0" lIns="0" bIns="0" rIns="0">
            <a:spAutoFit/>
          </a:bodyPr>
          <a:lstStyle/>
          <a:p>
            <a:pPr algn="l" marL="0" indent="0" lvl="0">
              <a:lnSpc>
                <a:spcPts val="3856"/>
              </a:lnSpc>
              <a:spcBef>
                <a:spcPct val="0"/>
              </a:spcBef>
            </a:pPr>
            <a:r>
              <a:rPr lang="en-US" sz="2754" spc="60">
                <a:solidFill>
                  <a:srgbClr val="FFFFFF"/>
                </a:solidFill>
                <a:latin typeface="Montserrat Classic"/>
                <a:ea typeface="Montserrat Classic"/>
                <a:cs typeface="Montserrat Classic"/>
                <a:sym typeface="Montserrat Classic"/>
              </a:rPr>
              <a:t>Finally, good governance requires balance and adjustment. If done properly it fuels innovation without compromising security which automatically helps in the betterment of the process. Ultimately, it’s all about the process, people, and technology. A successful program results in a clear understanding of where data comes from its owner. Together this process will provide data that depends on and strategic decisions and drive forward organization.</a:t>
            </a:r>
          </a:p>
        </p:txBody>
      </p:sp>
      <p:sp>
        <p:nvSpPr>
          <p:cNvPr name="TextBox 7" id="7"/>
          <p:cNvSpPr txBox="true"/>
          <p:nvPr/>
        </p:nvSpPr>
        <p:spPr>
          <a:xfrm rot="0">
            <a:off x="1508424" y="1317179"/>
            <a:ext cx="5857055" cy="750473"/>
          </a:xfrm>
          <a:prstGeom prst="rect">
            <a:avLst/>
          </a:prstGeom>
        </p:spPr>
        <p:txBody>
          <a:bodyPr anchor="t" rtlCol="false" tIns="0" lIns="0" bIns="0" rIns="0">
            <a:spAutoFit/>
          </a:bodyPr>
          <a:lstStyle/>
          <a:p>
            <a:pPr algn="l" marL="0" indent="0" lvl="0">
              <a:lnSpc>
                <a:spcPts val="5966"/>
              </a:lnSpc>
              <a:spcBef>
                <a:spcPct val="0"/>
              </a:spcBef>
            </a:pPr>
            <a:r>
              <a:rPr lang="en-US" sz="4972" spc="178">
                <a:solidFill>
                  <a:srgbClr val="FFFFFF"/>
                </a:solidFill>
                <a:latin typeface="Montserrat Classic Bold"/>
                <a:ea typeface="Montserrat Classic Bold"/>
                <a:cs typeface="Montserrat Classic Bold"/>
                <a:sym typeface="Montserrat Classic Bold"/>
              </a:rPr>
              <a:t> 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DAGPEpP7PfU</dc:identifier>
  <dcterms:modified xsi:type="dcterms:W3CDTF">2011-08-01T06:04:30Z</dcterms:modified>
  <cp:revision>1</cp:revision>
  <dc:title>Blue and White Professional Modern Company Profile Presentation</dc:title>
</cp:coreProperties>
</file>